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9FDA1"/>
    <a:srgbClr val="92D050"/>
    <a:srgbClr val="FFDE75"/>
    <a:srgbClr val="F7BB79"/>
    <a:srgbClr val="DBB4E2"/>
    <a:srgbClr val="CA90D4"/>
    <a:srgbClr val="B0DD7F"/>
    <a:srgbClr val="99FFCC"/>
    <a:srgbClr val="E1F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7" autoAdjust="0"/>
    <p:restoredTop sz="94711" autoAdjust="0"/>
  </p:normalViewPr>
  <p:slideViewPr>
    <p:cSldViewPr>
      <p:cViewPr>
        <p:scale>
          <a:sx n="40" d="100"/>
          <a:sy n="40" d="100"/>
        </p:scale>
        <p:origin x="-384" y="3960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tianyue\Dropbox\th&#232;se%20commune\donn&#233;es\s&#233;diment\analyse%20GC%20MS\calculs%20l'extraction%20Micro-ondes%20s&#233;diment%20GC%20MS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IAN%20Yue\Dropbox\th&#232;se%20commune\donn&#233;es\electrokinetic%20treatment\essai%20n&#176;1%20Acide%20citrique%200.2%20+%20rhamnolipide%201.1%20deux%20electrodes\Tian.xls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IAN%20Yue\Dropbox\th&#232;se%20commune\donn&#233;es\electrokinetic%20treatment\essai%20n&#176;1%20Acide%20citrique%200.2%20+%20rhamnolipide%201.1%20deux%20electrodes\Tian.xls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ianyue\Dropbox\th&#232;se%20commune\donn&#233;es\electrokinetic%20treatment\essai%20n&#176;1%20Acide%20citrique%200.2%20+%20rhamnolipide%201.1%20deux%20electrodes\variation%20de%20PAH%20et%20PCB%20EK1-1%20corrig&#233;s.xls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ianyue\Dropbox\th&#232;se%20commune\donn&#233;es\electrokinetic%20treatment\5%20m&#233;taux%20de%20EK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/>
              <a:t>PAHs and PCBs</a:t>
            </a:r>
            <a:r>
              <a:rPr lang="en-US" sz="1800" baseline="0" dirty="0" smtClean="0"/>
              <a:t> extracted from </a:t>
            </a:r>
            <a:r>
              <a:rPr lang="en-US" sz="1800" baseline="0" dirty="0" err="1" smtClean="0"/>
              <a:t>Tancarville</a:t>
            </a:r>
            <a:r>
              <a:rPr lang="en-US" sz="1800" baseline="0" dirty="0" smtClean="0"/>
              <a:t> sediment</a:t>
            </a:r>
            <a:endParaRPr lang="en-US" sz="1800" dirty="0"/>
          </a:p>
        </c:rich>
      </c:tx>
      <c:layout>
        <c:manualLayout>
          <c:xMode val="edge"/>
          <c:yMode val="edge"/>
          <c:x val="0.13948449480301753"/>
          <c:y val="2.586363735599980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520831168378161"/>
          <c:y val="0.12170795732149016"/>
          <c:w val="0.84696490855512219"/>
          <c:h val="0.4806148183474015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(somme!$I$2:$I$19,somme!$I$38:$I$44)</c:f>
                <c:numCache>
                  <c:formatCode>General</c:formatCode>
                  <c:ptCount val="25"/>
                  <c:pt idx="0">
                    <c:v>0.69062889610189726</c:v>
                  </c:pt>
                  <c:pt idx="1">
                    <c:v>1.5430114068579173</c:v>
                  </c:pt>
                  <c:pt idx="2">
                    <c:v>2.2642632333852579</c:v>
                  </c:pt>
                  <c:pt idx="3">
                    <c:v>11.533388989265134</c:v>
                  </c:pt>
                  <c:pt idx="5">
                    <c:v>10.858079636190453</c:v>
                  </c:pt>
                  <c:pt idx="6">
                    <c:v>4.8258373556156027</c:v>
                  </c:pt>
                  <c:pt idx="7">
                    <c:v>16.481123927283161</c:v>
                  </c:pt>
                  <c:pt idx="8">
                    <c:v>17.895044442492921</c:v>
                  </c:pt>
                  <c:pt idx="9">
                    <c:v>14.142520882642481</c:v>
                  </c:pt>
                  <c:pt idx="10">
                    <c:v>15.929547410507828</c:v>
                  </c:pt>
                  <c:pt idx="11">
                    <c:v>17.320983167774465</c:v>
                  </c:pt>
                  <c:pt idx="12">
                    <c:v>7.1605176437262976</c:v>
                  </c:pt>
                  <c:pt idx="13">
                    <c:v>11.022901418110242</c:v>
                  </c:pt>
                  <c:pt idx="15">
                    <c:v>14.212786961283918</c:v>
                  </c:pt>
                  <c:pt idx="16">
                    <c:v>4.1067908951823231</c:v>
                  </c:pt>
                  <c:pt idx="17">
                    <c:v>10.832677381432296</c:v>
                  </c:pt>
                  <c:pt idx="18">
                    <c:v>0</c:v>
                  </c:pt>
                  <c:pt idx="19">
                    <c:v>0</c:v>
                  </c:pt>
                  <c:pt idx="20">
                    <c:v>3.6080381167578444</c:v>
                  </c:pt>
                  <c:pt idx="21">
                    <c:v>17.817980216392691</c:v>
                  </c:pt>
                  <c:pt idx="22">
                    <c:v>13.075328579617739</c:v>
                  </c:pt>
                  <c:pt idx="23">
                    <c:v>11.010768273327514</c:v>
                  </c:pt>
                  <c:pt idx="24">
                    <c:v>0</c:v>
                  </c:pt>
                </c:numCache>
              </c:numRef>
            </c:plus>
            <c:minus>
              <c:numRef>
                <c:f>(somme!$I$2:$I$19,somme!$I$38:$I$44)</c:f>
                <c:numCache>
                  <c:formatCode>General</c:formatCode>
                  <c:ptCount val="25"/>
                  <c:pt idx="0">
                    <c:v>0.69062889610189726</c:v>
                  </c:pt>
                  <c:pt idx="1">
                    <c:v>1.5430114068579173</c:v>
                  </c:pt>
                  <c:pt idx="2">
                    <c:v>2.2642632333852579</c:v>
                  </c:pt>
                  <c:pt idx="3">
                    <c:v>11.533388989265134</c:v>
                  </c:pt>
                  <c:pt idx="5">
                    <c:v>10.858079636190453</c:v>
                  </c:pt>
                  <c:pt idx="6">
                    <c:v>4.8258373556156027</c:v>
                  </c:pt>
                  <c:pt idx="7">
                    <c:v>16.481123927283161</c:v>
                  </c:pt>
                  <c:pt idx="8">
                    <c:v>17.895044442492921</c:v>
                  </c:pt>
                  <c:pt idx="9">
                    <c:v>14.142520882642481</c:v>
                  </c:pt>
                  <c:pt idx="10">
                    <c:v>15.929547410507828</c:v>
                  </c:pt>
                  <c:pt idx="11">
                    <c:v>17.320983167774465</c:v>
                  </c:pt>
                  <c:pt idx="12">
                    <c:v>7.1605176437262976</c:v>
                  </c:pt>
                  <c:pt idx="13">
                    <c:v>11.022901418110242</c:v>
                  </c:pt>
                  <c:pt idx="15">
                    <c:v>14.212786961283918</c:v>
                  </c:pt>
                  <c:pt idx="16">
                    <c:v>4.1067908951823231</c:v>
                  </c:pt>
                  <c:pt idx="17">
                    <c:v>10.832677381432296</c:v>
                  </c:pt>
                  <c:pt idx="18">
                    <c:v>0</c:v>
                  </c:pt>
                  <c:pt idx="19">
                    <c:v>0</c:v>
                  </c:pt>
                  <c:pt idx="20">
                    <c:v>3.6080381167578444</c:v>
                  </c:pt>
                  <c:pt idx="21">
                    <c:v>17.817980216392691</c:v>
                  </c:pt>
                  <c:pt idx="22">
                    <c:v>13.075328579617739</c:v>
                  </c:pt>
                  <c:pt idx="23">
                    <c:v>11.010768273327514</c:v>
                  </c:pt>
                  <c:pt idx="24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(somme!$A$2:$A$19,somme!$A$38:$A$44)</c:f>
              <c:strCache>
                <c:ptCount val="25"/>
                <c:pt idx="0">
                  <c:v>naphtalène</c:v>
                </c:pt>
                <c:pt idx="1">
                  <c:v>acénaphtène</c:v>
                </c:pt>
                <c:pt idx="2">
                  <c:v>acénaphtylène</c:v>
                </c:pt>
                <c:pt idx="3">
                  <c:v>fluorène</c:v>
                </c:pt>
                <c:pt idx="4">
                  <c:v>phenD10</c:v>
                </c:pt>
                <c:pt idx="5">
                  <c:v>phénanthrène</c:v>
                </c:pt>
                <c:pt idx="6">
                  <c:v>anthracène</c:v>
                </c:pt>
                <c:pt idx="7">
                  <c:v>fluoranthène</c:v>
                </c:pt>
                <c:pt idx="8">
                  <c:v>pyrène</c:v>
                </c:pt>
                <c:pt idx="9">
                  <c:v>benzo(a)anthracène</c:v>
                </c:pt>
                <c:pt idx="10">
                  <c:v>chrysène</c:v>
                </c:pt>
                <c:pt idx="11">
                  <c:v>benzo(b)fluoranthène</c:v>
                </c:pt>
                <c:pt idx="12">
                  <c:v>benzo(k)fluoranthène</c:v>
                </c:pt>
                <c:pt idx="13">
                  <c:v>benzo(a)pyrène</c:v>
                </c:pt>
                <c:pt idx="14">
                  <c:v>PerD12</c:v>
                </c:pt>
                <c:pt idx="15">
                  <c:v>indeno(1,2,3,cd)pyrène</c:v>
                </c:pt>
                <c:pt idx="16">
                  <c:v>dibenzo(a,h)anthracène</c:v>
                </c:pt>
                <c:pt idx="17">
                  <c:v>benzo(ghi)pérylène</c:v>
                </c:pt>
                <c:pt idx="18">
                  <c:v>PCB 28</c:v>
                </c:pt>
                <c:pt idx="19">
                  <c:v>PCB 52</c:v>
                </c:pt>
                <c:pt idx="20">
                  <c:v>PCB 101</c:v>
                </c:pt>
                <c:pt idx="21">
                  <c:v>PCB 153</c:v>
                </c:pt>
                <c:pt idx="22">
                  <c:v>PCB 138</c:v>
                </c:pt>
                <c:pt idx="23">
                  <c:v>PCB 180</c:v>
                </c:pt>
                <c:pt idx="24">
                  <c:v>PCB 209</c:v>
                </c:pt>
              </c:strCache>
            </c:strRef>
          </c:cat>
          <c:val>
            <c:numRef>
              <c:f>(somme!$H$2:$H$19,somme!$H$38:$H$44)</c:f>
              <c:numCache>
                <c:formatCode>General</c:formatCode>
                <c:ptCount val="25"/>
                <c:pt idx="0">
                  <c:v>3.8848188771791179</c:v>
                </c:pt>
                <c:pt idx="1">
                  <c:v>31.072522685844223</c:v>
                </c:pt>
                <c:pt idx="2">
                  <c:v>26.472987527837752</c:v>
                </c:pt>
                <c:pt idx="3">
                  <c:v>63.020069411743208</c:v>
                </c:pt>
                <c:pt idx="5">
                  <c:v>159.49171842506081</c:v>
                </c:pt>
                <c:pt idx="6">
                  <c:v>114.31538467271314</c:v>
                </c:pt>
                <c:pt idx="7">
                  <c:v>242.34175546355817</c:v>
                </c:pt>
                <c:pt idx="8">
                  <c:v>232.65524280346546</c:v>
                </c:pt>
                <c:pt idx="9">
                  <c:v>138.89523403598739</c:v>
                </c:pt>
                <c:pt idx="10">
                  <c:v>130.59530596518161</c:v>
                </c:pt>
                <c:pt idx="11">
                  <c:v>308.42023485504922</c:v>
                </c:pt>
                <c:pt idx="12">
                  <c:v>107.98506594744472</c:v>
                </c:pt>
                <c:pt idx="13">
                  <c:v>157.94527044341007</c:v>
                </c:pt>
                <c:pt idx="15">
                  <c:v>137.16937392138226</c:v>
                </c:pt>
                <c:pt idx="16">
                  <c:v>36.124283736454217</c:v>
                </c:pt>
                <c:pt idx="17">
                  <c:v>126.90404922304046</c:v>
                </c:pt>
                <c:pt idx="18">
                  <c:v>0</c:v>
                </c:pt>
                <c:pt idx="19">
                  <c:v>0</c:v>
                </c:pt>
                <c:pt idx="20">
                  <c:v>10.904529673152291</c:v>
                </c:pt>
                <c:pt idx="21">
                  <c:v>32.036868009951718</c:v>
                </c:pt>
                <c:pt idx="22">
                  <c:v>22.574331997579122</c:v>
                </c:pt>
                <c:pt idx="23">
                  <c:v>18.07256408651655</c:v>
                </c:pt>
                <c:pt idx="2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237824"/>
        <c:axId val="160241536"/>
      </c:barChart>
      <c:catAx>
        <c:axId val="16023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348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0241536"/>
        <c:crosses val="autoZero"/>
        <c:auto val="1"/>
        <c:lblAlgn val="ctr"/>
        <c:lblOffset val="100"/>
        <c:tickMarkSkip val="1"/>
        <c:noMultiLvlLbl val="0"/>
      </c:catAx>
      <c:valAx>
        <c:axId val="16024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µg/kg</a:t>
                </a:r>
              </a:p>
            </c:rich>
          </c:tx>
          <c:layout>
            <c:manualLayout>
              <c:xMode val="edge"/>
              <c:yMode val="edge"/>
              <c:x val="2.040879297723186E-2"/>
              <c:y val="0.3874660917619310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023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fr-FR" sz="2000" b="1" dirty="0" smtClean="0"/>
              <a:t>Variation </a:t>
            </a:r>
            <a:r>
              <a:rPr lang="fr-FR" sz="2000" b="1" dirty="0"/>
              <a:t>of </a:t>
            </a:r>
            <a:r>
              <a:rPr lang="fr-FR" sz="2000" b="1" dirty="0" err="1" smtClean="0"/>
              <a:t>electric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current</a:t>
            </a:r>
            <a:endParaRPr lang="fr-FR" sz="2000" b="1" dirty="0"/>
          </a:p>
        </c:rich>
      </c:tx>
      <c:layout>
        <c:manualLayout>
          <c:xMode val="edge"/>
          <c:yMode val="edge"/>
          <c:x val="0.27758502301641602"/>
          <c:y val="3.038850501640244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8701366467502636"/>
          <c:y val="0.12149745920608129"/>
          <c:w val="0.72485303046189031"/>
          <c:h val="0.65731745814546116"/>
        </c:manualLayout>
      </c:layout>
      <c:scatterChart>
        <c:scatterStyle val="lineMarker"/>
        <c:varyColors val="0"/>
        <c:ser>
          <c:idx val="0"/>
          <c:order val="0"/>
          <c:spPr>
            <a:ln w="12700">
              <a:solidFill>
                <a:srgbClr val="33CCCC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33CCCC"/>
              </a:solidFill>
              <a:ln>
                <a:solidFill>
                  <a:srgbClr val="33CCCC"/>
                </a:solidFill>
                <a:prstDash val="solid"/>
              </a:ln>
            </c:spPr>
          </c:marker>
          <c:xVal>
            <c:numRef>
              <c:f>Feuil1!$D$6:$D$19</c:f>
              <c:numCache>
                <c:formatCode>0.00;[Red]\-0.00</c:formatCode>
                <c:ptCount val="14"/>
                <c:pt idx="0">
                  <c:v>0</c:v>
                </c:pt>
                <c:pt idx="1">
                  <c:v>24</c:v>
                </c:pt>
                <c:pt idx="2">
                  <c:v>48</c:v>
                </c:pt>
                <c:pt idx="3">
                  <c:v>73</c:v>
                </c:pt>
                <c:pt idx="4">
                  <c:v>97</c:v>
                </c:pt>
                <c:pt idx="5">
                  <c:v>120</c:v>
                </c:pt>
                <c:pt idx="6">
                  <c:v>121</c:v>
                </c:pt>
                <c:pt idx="7">
                  <c:v>167</c:v>
                </c:pt>
                <c:pt idx="8">
                  <c:v>168</c:v>
                </c:pt>
                <c:pt idx="9">
                  <c:v>192</c:v>
                </c:pt>
                <c:pt idx="10">
                  <c:v>217.45</c:v>
                </c:pt>
                <c:pt idx="11">
                  <c:v>240</c:v>
                </c:pt>
                <c:pt idx="12">
                  <c:v>263</c:v>
                </c:pt>
                <c:pt idx="13">
                  <c:v>288</c:v>
                </c:pt>
              </c:numCache>
            </c:numRef>
          </c:xVal>
          <c:yVal>
            <c:numRef>
              <c:f>Feuil1!$E$6:$E$19</c:f>
              <c:numCache>
                <c:formatCode>0.00;[Red]\-0.00</c:formatCode>
                <c:ptCount val="14"/>
                <c:pt idx="0">
                  <c:v>26.7</c:v>
                </c:pt>
                <c:pt idx="1">
                  <c:v>11.89</c:v>
                </c:pt>
                <c:pt idx="2">
                  <c:v>7.65</c:v>
                </c:pt>
                <c:pt idx="3">
                  <c:v>5.2</c:v>
                </c:pt>
                <c:pt idx="4">
                  <c:v>5.25</c:v>
                </c:pt>
                <c:pt idx="5">
                  <c:v>12.4</c:v>
                </c:pt>
                <c:pt idx="6">
                  <c:v>0</c:v>
                </c:pt>
                <c:pt idx="7">
                  <c:v>0</c:v>
                </c:pt>
                <c:pt idx="8">
                  <c:v>13.3</c:v>
                </c:pt>
                <c:pt idx="9">
                  <c:v>11.72</c:v>
                </c:pt>
                <c:pt idx="10">
                  <c:v>12</c:v>
                </c:pt>
                <c:pt idx="11">
                  <c:v>12</c:v>
                </c:pt>
                <c:pt idx="12">
                  <c:v>13.6</c:v>
                </c:pt>
                <c:pt idx="13">
                  <c:v>12.9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118080"/>
        <c:axId val="161321344"/>
      </c:scatterChart>
      <c:valAx>
        <c:axId val="161118080"/>
        <c:scaling>
          <c:orientation val="minMax"/>
          <c:max val="300"/>
        </c:scaling>
        <c:delete val="0"/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800" b="1" i="0" u="none" strike="noStrike" baseline="0" dirty="0" smtClean="0"/>
                  <a:t>Cumulative time </a:t>
                </a:r>
                <a:r>
                  <a:rPr lang="fr-FR" sz="1800" dirty="0" smtClean="0"/>
                  <a:t>(h</a:t>
                </a:r>
                <a:r>
                  <a:rPr lang="fr-FR" sz="1800" dirty="0"/>
                  <a:t>)</a:t>
                </a:r>
              </a:p>
            </c:rich>
          </c:tx>
          <c:layout>
            <c:manualLayout>
              <c:xMode val="edge"/>
              <c:yMode val="edge"/>
              <c:x val="0.36583702574806598"/>
              <c:y val="0.8879925002256337"/>
            </c:manualLayout>
          </c:layout>
          <c:overlay val="0"/>
          <c:spPr>
            <a:noFill/>
            <a:ln w="25400">
              <a:noFill/>
            </a:ln>
          </c:spPr>
        </c:title>
        <c:numFmt formatCode="0.00;[Red]\-0.00" sourceLinked="0"/>
        <c:majorTickMark val="in"/>
        <c:minorTickMark val="in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161321344"/>
        <c:crossesAt val="0"/>
        <c:crossBetween val="midCat"/>
      </c:valAx>
      <c:valAx>
        <c:axId val="161321344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fr-FR" sz="1800" dirty="0"/>
                  <a:t>I (mA)</a:t>
                </a:r>
              </a:p>
            </c:rich>
          </c:tx>
          <c:layout>
            <c:manualLayout>
              <c:xMode val="edge"/>
              <c:yMode val="edge"/>
              <c:x val="1.687521358617702E-2"/>
              <c:y val="0.43461861315143585"/>
            </c:manualLayout>
          </c:layout>
          <c:overlay val="0"/>
          <c:spPr>
            <a:noFill/>
            <a:ln w="25400">
              <a:noFill/>
            </a:ln>
          </c:spPr>
        </c:title>
        <c:numFmt formatCode="0.00;[Red]\-0.00" sourceLinked="0"/>
        <c:majorTickMark val="out"/>
        <c:minorTickMark val="in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161118080"/>
        <c:crossesAt val="0"/>
        <c:crossBetween val="midCat"/>
      </c:valAx>
      <c:spPr>
        <a:noFill/>
        <a:ln w="1270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fr-FR" altLang="zh-CN" sz="2000" b="1" i="0" u="none" strike="noStrike" kern="1200" baseline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fr-FR" altLang="zh-CN" sz="2000" b="1" i="0" u="none" strike="noStrike" kern="1200" baseline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Variation of pH of treated sediment </a:t>
            </a:r>
          </a:p>
        </c:rich>
      </c:tx>
      <c:layout>
        <c:manualLayout>
          <c:xMode val="edge"/>
          <c:yMode val="edge"/>
          <c:x val="0.26651600806637205"/>
          <c:y val="3.489418485801612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581882201832153"/>
          <c:y val="0.1589662511171365"/>
          <c:w val="0.72186670013065724"/>
          <c:h val="0.62732970295529944"/>
        </c:manualLayout>
      </c:layout>
      <c:scatterChart>
        <c:scatterStyle val="lineMarker"/>
        <c:varyColors val="0"/>
        <c:ser>
          <c:idx val="0"/>
          <c:order val="0"/>
          <c:spPr>
            <a:ln w="12700">
              <a:solidFill>
                <a:srgbClr val="33CCCC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33CCCC"/>
              </a:solidFill>
              <a:ln>
                <a:solidFill>
                  <a:srgbClr val="33CCCC"/>
                </a:solidFill>
                <a:prstDash val="solid"/>
              </a:ln>
            </c:spPr>
          </c:marker>
          <c:xVal>
            <c:numRef>
              <c:f>Feuil1!$H$7:$K$7</c:f>
              <c:numCache>
                <c:formatCode>0.00;[Red]\-0.00</c:formatCode>
                <c:ptCount val="4"/>
                <c:pt idx="0">
                  <c:v>0.125</c:v>
                </c:pt>
                <c:pt idx="1">
                  <c:v>0.375</c:v>
                </c:pt>
                <c:pt idx="2">
                  <c:v>0.625</c:v>
                </c:pt>
                <c:pt idx="3">
                  <c:v>0.875</c:v>
                </c:pt>
              </c:numCache>
            </c:numRef>
          </c:xVal>
          <c:yVal>
            <c:numRef>
              <c:f>Feuil1!$H$8:$K$8</c:f>
              <c:numCache>
                <c:formatCode>0.00;[Red]\-0.00</c:formatCode>
                <c:ptCount val="4"/>
                <c:pt idx="0">
                  <c:v>2.85</c:v>
                </c:pt>
                <c:pt idx="1">
                  <c:v>3.56</c:v>
                </c:pt>
                <c:pt idx="2">
                  <c:v>5.93</c:v>
                </c:pt>
                <c:pt idx="3">
                  <c:v>6.43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431552"/>
        <c:axId val="161433856"/>
      </c:scatterChart>
      <c:valAx>
        <c:axId val="161431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fr-FR" sz="1800" b="1" i="0" u="none" strike="noStrike" kern="1200" baseline="0" dirty="0" err="1" smtClean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fr-FR" sz="1800" b="1" i="0" u="none" strike="noStrike" kern="1200" baseline="0" dirty="0" err="1" smtClean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rPr>
                  <a:t>Normalized distance from anode to cathode</a:t>
                </a:r>
              </a:p>
            </c:rich>
          </c:tx>
          <c:layout>
            <c:manualLayout>
              <c:xMode val="edge"/>
              <c:yMode val="edge"/>
              <c:x val="0.24775562278267604"/>
              <c:y val="0.88651784151157031"/>
            </c:manualLayout>
          </c:layout>
          <c:overlay val="0"/>
          <c:spPr>
            <a:noFill/>
            <a:ln w="25400">
              <a:noFill/>
            </a:ln>
          </c:spPr>
        </c:title>
        <c:numFmt formatCode="0.00;[Red]\-0.00" sourceLinked="0"/>
        <c:majorTickMark val="out"/>
        <c:minorTickMark val="in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 algn="ctr">
              <a:defRPr lang="en-US" sz="14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161433856"/>
        <c:crossesAt val="0"/>
        <c:crossBetween val="midCat"/>
      </c:valAx>
      <c:valAx>
        <c:axId val="1614338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 algn="ctr" rtl="0">
                  <a:defRPr lang="fr-FR" sz="1800" b="1" i="0" u="none" strike="noStrike" kern="1200" baseline="0" dirty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fr-FR" sz="1800" b="1" i="0" u="none" strike="noStrike" kern="1200" baseline="0" dirty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rPr>
                  <a:t>pH</a:t>
                </a:r>
              </a:p>
            </c:rich>
          </c:tx>
          <c:layout>
            <c:manualLayout>
              <c:xMode val="edge"/>
              <c:yMode val="edge"/>
              <c:x val="4.2465797570826365E-2"/>
              <c:y val="0.46564038541042635"/>
            </c:manualLayout>
          </c:layout>
          <c:overlay val="0"/>
          <c:spPr>
            <a:noFill/>
            <a:ln w="25400">
              <a:noFill/>
            </a:ln>
          </c:spPr>
        </c:title>
        <c:numFmt formatCode="0.00;[Red]\-0.00" sourceLinked="0"/>
        <c:majorTickMark val="out"/>
        <c:minorTickMark val="in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 algn="ctr">
              <a:defRPr lang="en-US" sz="16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161431552"/>
        <c:crossesAt val="0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en-US" sz="2000" b="1" i="0" u="none" strike="noStrike" kern="1200" baseline="0">
                <a:solidFill>
                  <a:srgbClr val="595959"/>
                </a:solidFill>
                <a:latin typeface="Calibri"/>
                <a:ea typeface="Arial"/>
                <a:cs typeface="Arial"/>
              </a:defRPr>
            </a:pPr>
            <a:r>
              <a:rPr lang="en-US" sz="2000" b="1" i="0" u="none" strike="noStrike" kern="1200" baseline="0" dirty="0">
                <a:solidFill>
                  <a:srgbClr val="595959"/>
                </a:solidFill>
                <a:latin typeface="Calibri"/>
                <a:ea typeface="Arial"/>
                <a:cs typeface="Arial"/>
              </a:rPr>
              <a:t>Variation of  PAHs concentrations </a:t>
            </a:r>
          </a:p>
        </c:rich>
      </c:tx>
      <c:layout>
        <c:manualLayout>
          <c:xMode val="edge"/>
          <c:yMode val="edge"/>
          <c:x val="0.13049737908737563"/>
          <c:y val="3.97799648760943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225767144642585"/>
          <c:y val="0.18960022669087342"/>
          <c:w val="0.56278701460629754"/>
          <c:h val="0.612580706605626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Sheet1!$I$3</c:f>
              <c:strCache>
                <c:ptCount val="1"/>
                <c:pt idx="0">
                  <c:v>phenanthrene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(Sheet1!$B$56,Sheet1!$H$3,Sheet1!$H$8,Sheet1!$H$13,Sheet1!$H$18)</c:f>
                <c:numCache>
                  <c:formatCode>General</c:formatCode>
                  <c:ptCount val="5"/>
                  <c:pt idx="0">
                    <c:v>68.622815516644124</c:v>
                  </c:pt>
                  <c:pt idx="1">
                    <c:v>103.12523567386872</c:v>
                  </c:pt>
                  <c:pt idx="2">
                    <c:v>73.479651551977994</c:v>
                  </c:pt>
                  <c:pt idx="3">
                    <c:v>72.790142162589021</c:v>
                  </c:pt>
                  <c:pt idx="4">
                    <c:v>35.431813946315117</c:v>
                  </c:pt>
                </c:numCache>
              </c:numRef>
            </c:plus>
            <c:minus>
              <c:numRef>
                <c:f>(Sheet1!$B$56,Sheet1!$H$3,Sheet1!$H$8,Sheet1!$H$13,Sheet1!$H$18)</c:f>
                <c:numCache>
                  <c:formatCode>General</c:formatCode>
                  <c:ptCount val="5"/>
                  <c:pt idx="0">
                    <c:v>68.622815516644124</c:v>
                  </c:pt>
                  <c:pt idx="1">
                    <c:v>103.12523567386872</c:v>
                  </c:pt>
                  <c:pt idx="2">
                    <c:v>73.479651551977994</c:v>
                  </c:pt>
                  <c:pt idx="3">
                    <c:v>72.790142162589021</c:v>
                  </c:pt>
                  <c:pt idx="4">
                    <c:v>35.431813946315117</c:v>
                  </c:pt>
                </c:numCache>
              </c:numRef>
            </c:minus>
          </c:errBars>
          <c:cat>
            <c:numRef>
              <c:f>(Sheet1!$F$3,Sheet1!$F$8,Sheet1!$F$13,Sheet1!$F$18)</c:f>
              <c:numCache>
                <c:formatCode>General</c:formatCode>
                <c:ptCount val="4"/>
                <c:pt idx="0">
                  <c:v>0.125</c:v>
                </c:pt>
                <c:pt idx="1">
                  <c:v>0.375</c:v>
                </c:pt>
                <c:pt idx="2">
                  <c:v>0.625</c:v>
                </c:pt>
                <c:pt idx="3">
                  <c:v>0.875</c:v>
                </c:pt>
              </c:numCache>
            </c:numRef>
          </c:cat>
          <c:val>
            <c:numRef>
              <c:f>(Sheet1!$G$3,Sheet1!$G$8,Sheet1!$G$13,Sheet1!$G$18)</c:f>
              <c:numCache>
                <c:formatCode>General</c:formatCode>
                <c:ptCount val="4"/>
                <c:pt idx="0">
                  <c:v>2715.2812338130061</c:v>
                </c:pt>
                <c:pt idx="1">
                  <c:v>2585.7616188798711</c:v>
                </c:pt>
                <c:pt idx="2">
                  <c:v>2556.2174126385016</c:v>
                </c:pt>
                <c:pt idx="3">
                  <c:v>2541.5023094535054</c:v>
                </c:pt>
              </c:numCache>
            </c:numRef>
          </c:val>
        </c:ser>
        <c:ser>
          <c:idx val="1"/>
          <c:order val="1"/>
          <c:tx>
            <c:strRef>
              <c:f>Sheet1!$I$4</c:f>
              <c:strCache>
                <c:ptCount val="1"/>
                <c:pt idx="0">
                  <c:v>fluoranthene</c:v>
                </c:pt>
              </c:strCache>
            </c:strRef>
          </c:tx>
          <c:spPr>
            <a:solidFill>
              <a:srgbClr val="ED7D31"/>
            </a:solidFill>
            <a:ln w="25400">
              <a:noFill/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(Sheet1!$B$57,Sheet1!$H$4,Sheet1!$H$9,Sheet1!$H$14,Sheet1!$H$19)</c:f>
                <c:numCache>
                  <c:formatCode>General</c:formatCode>
                  <c:ptCount val="5"/>
                  <c:pt idx="0">
                    <c:v>76.224091642362026</c:v>
                  </c:pt>
                  <c:pt idx="1">
                    <c:v>123.54869958671102</c:v>
                  </c:pt>
                  <c:pt idx="2">
                    <c:v>65.916726644813863</c:v>
                  </c:pt>
                  <c:pt idx="3">
                    <c:v>90.735325417246528</c:v>
                  </c:pt>
                  <c:pt idx="4">
                    <c:v>17.625843751550295</c:v>
                  </c:pt>
                </c:numCache>
              </c:numRef>
            </c:plus>
            <c:minus>
              <c:numRef>
                <c:f>(Sheet1!$B$57,Sheet1!$H$4,Sheet1!$H$9,Sheet1!$H$14,Sheet1!$H$19)</c:f>
                <c:numCache>
                  <c:formatCode>General</c:formatCode>
                  <c:ptCount val="5"/>
                  <c:pt idx="0">
                    <c:v>76.224091642362026</c:v>
                  </c:pt>
                  <c:pt idx="1">
                    <c:v>123.54869958671102</c:v>
                  </c:pt>
                  <c:pt idx="2">
                    <c:v>65.916726644813863</c:v>
                  </c:pt>
                  <c:pt idx="3">
                    <c:v>90.735325417246528</c:v>
                  </c:pt>
                  <c:pt idx="4">
                    <c:v>17.625843751550295</c:v>
                  </c:pt>
                </c:numCache>
              </c:numRef>
            </c:minus>
          </c:errBars>
          <c:cat>
            <c:numRef>
              <c:f>(Sheet1!$F$3,Sheet1!$F$8,Sheet1!$F$13,Sheet1!$F$18)</c:f>
              <c:numCache>
                <c:formatCode>General</c:formatCode>
                <c:ptCount val="4"/>
                <c:pt idx="0">
                  <c:v>0.125</c:v>
                </c:pt>
                <c:pt idx="1">
                  <c:v>0.375</c:v>
                </c:pt>
                <c:pt idx="2">
                  <c:v>0.625</c:v>
                </c:pt>
                <c:pt idx="3">
                  <c:v>0.875</c:v>
                </c:pt>
              </c:numCache>
            </c:numRef>
          </c:cat>
          <c:val>
            <c:numRef>
              <c:f>(Sheet1!$G$4,Sheet1!$G$9,Sheet1!$G$14,Sheet1!$G$19)</c:f>
              <c:numCache>
                <c:formatCode>General</c:formatCode>
                <c:ptCount val="4"/>
                <c:pt idx="0">
                  <c:v>2733.0365357381729</c:v>
                </c:pt>
                <c:pt idx="1">
                  <c:v>2434.1242169392699</c:v>
                </c:pt>
                <c:pt idx="2">
                  <c:v>2470.3390953630146</c:v>
                </c:pt>
                <c:pt idx="3">
                  <c:v>2529.7522580269829</c:v>
                </c:pt>
              </c:numCache>
            </c:numRef>
          </c:val>
        </c:ser>
        <c:ser>
          <c:idx val="2"/>
          <c:order val="2"/>
          <c:tx>
            <c:strRef>
              <c:f>Sheet1!$I$5</c:f>
              <c:strCache>
                <c:ptCount val="1"/>
                <c:pt idx="0">
                  <c:v>pyrene</c:v>
                </c:pt>
              </c:strCache>
            </c:strRef>
          </c:tx>
          <c:spPr>
            <a:solidFill>
              <a:srgbClr val="A5A5A5"/>
            </a:solidFill>
            <a:ln w="25400">
              <a:noFill/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(Sheet1!$B$58,Sheet1!$H$5,Sheet1!$H$10,Sheet1!$H$15,Sheet1!$H$20)</c:f>
                <c:numCache>
                  <c:formatCode>General</c:formatCode>
                  <c:ptCount val="5"/>
                  <c:pt idx="0">
                    <c:v>69.919049385879418</c:v>
                  </c:pt>
                  <c:pt idx="1">
                    <c:v>120.15042422735168</c:v>
                  </c:pt>
                  <c:pt idx="2">
                    <c:v>54.7586561747651</c:v>
                  </c:pt>
                  <c:pt idx="3">
                    <c:v>68.051249618180549</c:v>
                  </c:pt>
                  <c:pt idx="4">
                    <c:v>17.556039759437059</c:v>
                  </c:pt>
                </c:numCache>
              </c:numRef>
            </c:plus>
            <c:minus>
              <c:numRef>
                <c:f>(Sheet1!$B$58,Sheet1!$H$5,Sheet1!$H$10,Sheet1!$H$15,Sheet1!$H$20)</c:f>
                <c:numCache>
                  <c:formatCode>General</c:formatCode>
                  <c:ptCount val="5"/>
                  <c:pt idx="0">
                    <c:v>69.919049385879418</c:v>
                  </c:pt>
                  <c:pt idx="1">
                    <c:v>120.15042422735168</c:v>
                  </c:pt>
                  <c:pt idx="2">
                    <c:v>54.7586561747651</c:v>
                  </c:pt>
                  <c:pt idx="3">
                    <c:v>68.051249618180549</c:v>
                  </c:pt>
                  <c:pt idx="4">
                    <c:v>17.556039759437059</c:v>
                  </c:pt>
                </c:numCache>
              </c:numRef>
            </c:minus>
          </c:errBars>
          <c:cat>
            <c:numRef>
              <c:f>(Sheet1!$F$3,Sheet1!$F$8,Sheet1!$F$13,Sheet1!$F$18)</c:f>
              <c:numCache>
                <c:formatCode>General</c:formatCode>
                <c:ptCount val="4"/>
                <c:pt idx="0">
                  <c:v>0.125</c:v>
                </c:pt>
                <c:pt idx="1">
                  <c:v>0.375</c:v>
                </c:pt>
                <c:pt idx="2">
                  <c:v>0.625</c:v>
                </c:pt>
                <c:pt idx="3">
                  <c:v>0.875</c:v>
                </c:pt>
              </c:numCache>
            </c:numRef>
          </c:cat>
          <c:val>
            <c:numRef>
              <c:f>(Sheet1!$G$5,Sheet1!$G$10,Sheet1!$G$15,Sheet1!$G$20)</c:f>
              <c:numCache>
                <c:formatCode>General</c:formatCode>
                <c:ptCount val="4"/>
                <c:pt idx="0">
                  <c:v>2445.8096292539644</c:v>
                </c:pt>
                <c:pt idx="1">
                  <c:v>2126.031818632207</c:v>
                </c:pt>
                <c:pt idx="2">
                  <c:v>2228.5857193488478</c:v>
                </c:pt>
                <c:pt idx="3">
                  <c:v>2250.6704460110864</c:v>
                </c:pt>
              </c:numCache>
            </c:numRef>
          </c:val>
        </c:ser>
        <c:ser>
          <c:idx val="3"/>
          <c:order val="3"/>
          <c:tx>
            <c:strRef>
              <c:f>Sheet1!$I$6</c:f>
              <c:strCache>
                <c:ptCount val="1"/>
                <c:pt idx="0">
                  <c:v>chrysene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(Sheet1!$B$59,Sheet1!$H$6,Sheet1!$H$11,Sheet1!$H$16,Sheet1!$H$21)</c:f>
                <c:numCache>
                  <c:formatCode>General</c:formatCode>
                  <c:ptCount val="5"/>
                  <c:pt idx="0">
                    <c:v>28.019293256410432</c:v>
                  </c:pt>
                  <c:pt idx="1">
                    <c:v>124.23391057580386</c:v>
                  </c:pt>
                  <c:pt idx="2">
                    <c:v>9.7506061402630326</c:v>
                  </c:pt>
                  <c:pt idx="3">
                    <c:v>104.13879938038832</c:v>
                  </c:pt>
                  <c:pt idx="4">
                    <c:v>93.598379233380484</c:v>
                  </c:pt>
                </c:numCache>
              </c:numRef>
            </c:plus>
            <c:minus>
              <c:numRef>
                <c:f>(Sheet1!$B$59,Sheet1!$H$6,Sheet1!$H$11,Sheet1!$H$16,Sheet1!$H$21)</c:f>
                <c:numCache>
                  <c:formatCode>General</c:formatCode>
                  <c:ptCount val="5"/>
                  <c:pt idx="0">
                    <c:v>28.019293256410432</c:v>
                  </c:pt>
                  <c:pt idx="1">
                    <c:v>124.23391057580386</c:v>
                  </c:pt>
                  <c:pt idx="2">
                    <c:v>9.7506061402630326</c:v>
                  </c:pt>
                  <c:pt idx="3">
                    <c:v>104.13879938038832</c:v>
                  </c:pt>
                  <c:pt idx="4">
                    <c:v>93.598379233380484</c:v>
                  </c:pt>
                </c:numCache>
              </c:numRef>
            </c:minus>
          </c:errBars>
          <c:cat>
            <c:numRef>
              <c:f>(Sheet1!$F$3,Sheet1!$F$8,Sheet1!$F$13,Sheet1!$F$18)</c:f>
              <c:numCache>
                <c:formatCode>General</c:formatCode>
                <c:ptCount val="4"/>
                <c:pt idx="0">
                  <c:v>0.125</c:v>
                </c:pt>
                <c:pt idx="1">
                  <c:v>0.375</c:v>
                </c:pt>
                <c:pt idx="2">
                  <c:v>0.625</c:v>
                </c:pt>
                <c:pt idx="3">
                  <c:v>0.875</c:v>
                </c:pt>
              </c:numCache>
            </c:numRef>
          </c:cat>
          <c:val>
            <c:numRef>
              <c:f>(Sheet1!$G$6,Sheet1!$G$11,Sheet1!$G$16,Sheet1!$G$21)</c:f>
              <c:numCache>
                <c:formatCode>General</c:formatCode>
                <c:ptCount val="4"/>
                <c:pt idx="0">
                  <c:v>2965.7668038886677</c:v>
                </c:pt>
                <c:pt idx="1">
                  <c:v>2638.1577653134573</c:v>
                </c:pt>
                <c:pt idx="2">
                  <c:v>2793.5632655566787</c:v>
                </c:pt>
                <c:pt idx="3">
                  <c:v>2834.4099711794188</c:v>
                </c:pt>
              </c:numCache>
            </c:numRef>
          </c:val>
        </c:ser>
        <c:ser>
          <c:idx val="4"/>
          <c:order val="4"/>
          <c:tx>
            <c:strRef>
              <c:f>Sheet1!$I$7</c:f>
              <c:strCache>
                <c:ptCount val="1"/>
                <c:pt idx="0">
                  <c:v>benzo(a)pyrene</c:v>
                </c:pt>
              </c:strCache>
            </c:strRef>
          </c:tx>
          <c:spPr>
            <a:solidFill>
              <a:srgbClr val="4472C4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(Sheet1!$B$60,Sheet1!$H$7,Sheet1!$H$12,Sheet1!$H$17,Sheet1!$H$22)</c:f>
                <c:numCache>
                  <c:formatCode>General</c:formatCode>
                  <c:ptCount val="5"/>
                  <c:pt idx="0">
                    <c:v>37.293460757905066</c:v>
                  </c:pt>
                  <c:pt idx="1">
                    <c:v>65.637174679455384</c:v>
                  </c:pt>
                  <c:pt idx="2">
                    <c:v>22.547252503992048</c:v>
                  </c:pt>
                  <c:pt idx="3">
                    <c:v>32.04803341160207</c:v>
                  </c:pt>
                  <c:pt idx="4">
                    <c:v>25.442505199631572</c:v>
                  </c:pt>
                </c:numCache>
              </c:numRef>
            </c:plus>
            <c:minus>
              <c:numRef>
                <c:f>(Sheet1!$B$60,Sheet1!$H$7,Sheet1!$H$12,Sheet1!$H$17,Sheet1!$H$22)</c:f>
                <c:numCache>
                  <c:formatCode>General</c:formatCode>
                  <c:ptCount val="5"/>
                  <c:pt idx="0">
                    <c:v>37.293460757905066</c:v>
                  </c:pt>
                  <c:pt idx="1">
                    <c:v>65.637174679455384</c:v>
                  </c:pt>
                  <c:pt idx="2">
                    <c:v>22.547252503992048</c:v>
                  </c:pt>
                  <c:pt idx="3">
                    <c:v>32.04803341160207</c:v>
                  </c:pt>
                  <c:pt idx="4">
                    <c:v>25.442505199631572</c:v>
                  </c:pt>
                </c:numCache>
              </c:numRef>
            </c:minus>
          </c:errBars>
          <c:cat>
            <c:numRef>
              <c:f>(Sheet1!$F$3,Sheet1!$F$8,Sheet1!$F$13,Sheet1!$F$18)</c:f>
              <c:numCache>
                <c:formatCode>General</c:formatCode>
                <c:ptCount val="4"/>
                <c:pt idx="0">
                  <c:v>0.125</c:v>
                </c:pt>
                <c:pt idx="1">
                  <c:v>0.375</c:v>
                </c:pt>
                <c:pt idx="2">
                  <c:v>0.625</c:v>
                </c:pt>
                <c:pt idx="3">
                  <c:v>0.875</c:v>
                </c:pt>
              </c:numCache>
            </c:numRef>
          </c:cat>
          <c:val>
            <c:numRef>
              <c:f>(Sheet1!$G$7,Sheet1!$G$12,Sheet1!$G$17,Sheet1!$G$22)</c:f>
              <c:numCache>
                <c:formatCode>General</c:formatCode>
                <c:ptCount val="4"/>
                <c:pt idx="0">
                  <c:v>1596.3301328595817</c:v>
                </c:pt>
                <c:pt idx="1">
                  <c:v>1267.7689683724441</c:v>
                </c:pt>
                <c:pt idx="2">
                  <c:v>1487.9882356617775</c:v>
                </c:pt>
                <c:pt idx="3">
                  <c:v>1506.7406655993721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537408"/>
        <c:axId val="161539584"/>
      </c:barChart>
      <c:lineChart>
        <c:grouping val="standard"/>
        <c:varyColors val="0"/>
        <c:ser>
          <c:idx val="5"/>
          <c:order val="5"/>
          <c:tx>
            <c:v>initial phenanthrene</c:v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val>
            <c:numRef>
              <c:f>(Sheet1!$A$56,Sheet1!$A$56,Sheet1!$A$56,Sheet1!$A$56)</c:f>
              <c:numCache>
                <c:formatCode>General</c:formatCode>
                <c:ptCount val="4"/>
                <c:pt idx="0">
                  <c:v>2496.8032583176096</c:v>
                </c:pt>
                <c:pt idx="1">
                  <c:v>2496.8032583176096</c:v>
                </c:pt>
                <c:pt idx="2">
                  <c:v>2496.8032583176096</c:v>
                </c:pt>
                <c:pt idx="3">
                  <c:v>2496.8032583176096</c:v>
                </c:pt>
              </c:numCache>
            </c:numRef>
          </c:val>
          <c:smooth val="0"/>
        </c:ser>
        <c:ser>
          <c:idx val="6"/>
          <c:order val="6"/>
          <c:tx>
            <c:v>initial fluoranthene</c:v>
          </c:tx>
          <c:spPr>
            <a:ln>
              <a:solidFill>
                <a:schemeClr val="accent2"/>
              </a:solidFill>
            </a:ln>
            <a:effectLst>
              <a:glow>
                <a:schemeClr val="accent1">
                  <a:alpha val="40000"/>
                </a:schemeClr>
              </a:glow>
            </a:effectLst>
          </c:spPr>
          <c:marker>
            <c:symbol val="none"/>
          </c:marker>
          <c:val>
            <c:numRef>
              <c:f>(Sheet1!$A$57,Sheet1!$A$57,Sheet1!$A$57,Sheet1!$A$57)</c:f>
              <c:numCache>
                <c:formatCode>General</c:formatCode>
                <c:ptCount val="4"/>
                <c:pt idx="0">
                  <c:v>2500.31802555883</c:v>
                </c:pt>
                <c:pt idx="1">
                  <c:v>2500.31802555883</c:v>
                </c:pt>
                <c:pt idx="2">
                  <c:v>2500.31802555883</c:v>
                </c:pt>
                <c:pt idx="3">
                  <c:v>2500.31802555883</c:v>
                </c:pt>
              </c:numCache>
            </c:numRef>
          </c:val>
          <c:smooth val="0"/>
        </c:ser>
        <c:ser>
          <c:idx val="7"/>
          <c:order val="7"/>
          <c:tx>
            <c:v>initial pyrene</c:v>
          </c:tx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val>
            <c:numRef>
              <c:f>(Sheet1!$A$58,Sheet1!$A$58,Sheet1!$A$58,Sheet1!$A$58)</c:f>
              <c:numCache>
                <c:formatCode>General</c:formatCode>
                <c:ptCount val="4"/>
                <c:pt idx="0">
                  <c:v>2262.9085044938402</c:v>
                </c:pt>
                <c:pt idx="1">
                  <c:v>2262.9085044938402</c:v>
                </c:pt>
                <c:pt idx="2">
                  <c:v>2262.9085044938402</c:v>
                </c:pt>
                <c:pt idx="3">
                  <c:v>2262.9085044938402</c:v>
                </c:pt>
              </c:numCache>
            </c:numRef>
          </c:val>
          <c:smooth val="0"/>
        </c:ser>
        <c:ser>
          <c:idx val="8"/>
          <c:order val="8"/>
          <c:tx>
            <c:v>initial chrysene</c:v>
          </c:tx>
          <c:spPr>
            <a:ln>
              <a:solidFill>
                <a:schemeClr val="accent4"/>
              </a:solidFill>
            </a:ln>
          </c:spPr>
          <c:marker>
            <c:symbol val="none"/>
          </c:marker>
          <c:val>
            <c:numRef>
              <c:f>(Sheet1!$A$59,Sheet1!$A$59,Sheet1!$A$59,Sheet1!$A$59)</c:f>
              <c:numCache>
                <c:formatCode>General</c:formatCode>
                <c:ptCount val="4"/>
                <c:pt idx="0">
                  <c:v>2818.7851101462602</c:v>
                </c:pt>
                <c:pt idx="1">
                  <c:v>2818.7851101462602</c:v>
                </c:pt>
                <c:pt idx="2">
                  <c:v>2818.7851101462602</c:v>
                </c:pt>
                <c:pt idx="3">
                  <c:v>2818.7851101462602</c:v>
                </c:pt>
              </c:numCache>
            </c:numRef>
          </c:val>
          <c:smooth val="0"/>
        </c:ser>
        <c:ser>
          <c:idx val="9"/>
          <c:order val="9"/>
          <c:tx>
            <c:v>initial benzo(a)pyrene</c:v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(Sheet1!$A$60,Sheet1!$A$60,Sheet1!$A$60,Sheet1!$A$60)</c:f>
              <c:numCache>
                <c:formatCode>General</c:formatCode>
                <c:ptCount val="4"/>
                <c:pt idx="0">
                  <c:v>1501.79245173345</c:v>
                </c:pt>
                <c:pt idx="1">
                  <c:v>1501.79245173345</c:v>
                </c:pt>
                <c:pt idx="2">
                  <c:v>1501.79245173345</c:v>
                </c:pt>
                <c:pt idx="3">
                  <c:v>1501.79245173345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537408"/>
        <c:axId val="161539584"/>
      </c:lineChart>
      <c:catAx>
        <c:axId val="161537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US" sz="1800" b="1" i="0" u="none" strike="noStrike" kern="1200" baseline="0" dirty="0">
                    <a:solidFill>
                      <a:srgbClr val="595959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800" b="1" i="0" u="none" strike="noStrike" kern="1200" baseline="0" dirty="0">
                    <a:solidFill>
                      <a:srgbClr val="595959"/>
                    </a:solidFill>
                    <a:latin typeface="Calibri"/>
                    <a:ea typeface="Calibri"/>
                    <a:cs typeface="Calibri"/>
                  </a:rPr>
                  <a:t>Normalized distance from anode</a:t>
                </a:r>
              </a:p>
            </c:rich>
          </c:tx>
          <c:layout>
            <c:manualLayout>
              <c:xMode val="edge"/>
              <c:yMode val="edge"/>
              <c:x val="0.21961687419119502"/>
              <c:y val="0.894909669617821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3175">
            <a:solidFill>
              <a:srgbClr val="D9D9D9"/>
            </a:solidFill>
            <a:prstDash val="solid"/>
          </a:ln>
        </c:spPr>
        <c:txPr>
          <a:bodyPr rot="0" vert="horz"/>
          <a:lstStyle/>
          <a:p>
            <a:pPr algn="ctr">
              <a:defRPr lang="en-US" sz="1600" b="0" i="0" u="none" strike="noStrike" kern="1200" baseline="0">
                <a:solidFill>
                  <a:srgbClr val="595959"/>
                </a:solidFill>
                <a:latin typeface="宋体"/>
                <a:ea typeface="宋体"/>
                <a:cs typeface="宋体"/>
              </a:defRPr>
            </a:pPr>
            <a:endParaRPr lang="fr-FR"/>
          </a:p>
        </c:txPr>
        <c:crossAx val="161539584"/>
        <c:crossesAt val="0"/>
        <c:auto val="1"/>
        <c:lblAlgn val="ctr"/>
        <c:lblOffset val="100"/>
        <c:noMultiLvlLbl val="0"/>
      </c:catAx>
      <c:valAx>
        <c:axId val="161539584"/>
        <c:scaling>
          <c:orientation val="minMax"/>
        </c:scaling>
        <c:delete val="0"/>
        <c:axPos val="l"/>
        <c:majorGridlines>
          <c:spPr>
            <a:ln w="3175">
              <a:solidFill>
                <a:srgbClr val="D9D9D9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 algn="ctr" rtl="0">
                  <a:defRPr lang="en-US" sz="1600" b="1" i="0" u="none" strike="noStrike" kern="1200" baseline="0" dirty="0">
                    <a:solidFill>
                      <a:srgbClr val="595959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600" b="1" i="0" u="none" strike="noStrike" kern="1200" baseline="0" dirty="0">
                    <a:solidFill>
                      <a:srgbClr val="595959"/>
                    </a:solidFill>
                    <a:latin typeface="Calibri"/>
                    <a:ea typeface="Calibri"/>
                    <a:cs typeface="Calibri"/>
                  </a:rPr>
                  <a:t>PAHs amount (µg/kg) </a:t>
                </a:r>
              </a:p>
            </c:rich>
          </c:tx>
          <c:layout>
            <c:manualLayout>
              <c:xMode val="edge"/>
              <c:yMode val="edge"/>
              <c:x val="2.9486749052322389E-2"/>
              <c:y val="0.3176328876616092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 algn="ctr">
              <a:defRPr lang="en-US" sz="1200" b="0" i="0" u="none" strike="noStrike" kern="1200" baseline="0">
                <a:solidFill>
                  <a:srgbClr val="595959"/>
                </a:solidFill>
                <a:latin typeface="宋体"/>
                <a:ea typeface="宋体"/>
                <a:cs typeface="宋体"/>
              </a:defRPr>
            </a:pPr>
            <a:endParaRPr lang="fr-FR"/>
          </a:p>
        </c:txPr>
        <c:crossAx val="161537408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625484314460686"/>
          <c:y val="1.9229809388580526E-2"/>
          <c:w val="0.27756499187601558"/>
          <c:h val="0.96408674325545385"/>
        </c:manualLayout>
      </c:layout>
      <c:overlay val="0"/>
      <c:txPr>
        <a:bodyPr rot="0" vert="horz"/>
        <a:lstStyle/>
        <a:p>
          <a:pPr>
            <a:defRPr sz="1400"/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chemeClr val="accent2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en-US" sz="2000" b="1" i="0" u="none" strike="noStrike" kern="1200" baseline="0">
                <a:solidFill>
                  <a:srgbClr val="595959"/>
                </a:solidFill>
                <a:latin typeface="Calibri"/>
                <a:ea typeface="Arial"/>
                <a:cs typeface="Arial"/>
              </a:defRPr>
            </a:pPr>
            <a:r>
              <a:rPr lang="en-US" sz="2000" b="1" i="0" u="none" strike="noStrike" kern="1200" baseline="0" dirty="0">
                <a:solidFill>
                  <a:srgbClr val="595959"/>
                </a:solidFill>
                <a:latin typeface="Calibri"/>
                <a:ea typeface="Arial"/>
                <a:cs typeface="Arial"/>
              </a:rPr>
              <a:t>5 heavy metals in different </a:t>
            </a:r>
            <a:r>
              <a:rPr lang="en-US" sz="2000" b="1" i="0" u="none" strike="noStrike" kern="1200" baseline="0" dirty="0" smtClean="0">
                <a:solidFill>
                  <a:srgbClr val="595959"/>
                </a:solidFill>
                <a:latin typeface="Calibri"/>
                <a:ea typeface="Arial"/>
                <a:cs typeface="Arial"/>
              </a:rPr>
              <a:t>sections</a:t>
            </a:r>
            <a:endParaRPr lang="en-US" sz="2000" b="1" i="0" u="none" strike="noStrike" kern="1200" baseline="0" dirty="0">
              <a:solidFill>
                <a:srgbClr val="595959"/>
              </a:solidFill>
              <a:latin typeface="Calibri"/>
              <a:ea typeface="Arial"/>
              <a:cs typeface="Arial"/>
            </a:endParaRPr>
          </a:p>
        </c:rich>
      </c:tx>
      <c:layout>
        <c:manualLayout>
          <c:xMode val="edge"/>
          <c:yMode val="edge"/>
          <c:x val="0.13834855359276518"/>
          <c:y val="3.076043585274319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6520861740836074"/>
          <c:y val="0.15893647548908355"/>
          <c:w val="0.60829335015300556"/>
          <c:h val="0.6386542379285286"/>
        </c:manualLayout>
      </c:layout>
      <c:barChart>
        <c:barDir val="col"/>
        <c:grouping val="clustered"/>
        <c:varyColors val="1"/>
        <c:ser>
          <c:idx val="1"/>
          <c:order val="0"/>
          <c:tx>
            <c:strRef>
              <c:f>'EK 1'!$AM$24</c:f>
              <c:strCache>
                <c:ptCount val="1"/>
                <c:pt idx="0">
                  <c:v>Cr2677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</c:spPr>
          <c:invertIfNegative val="1"/>
          <c:errBars>
            <c:errBarType val="both"/>
            <c:errValType val="cust"/>
            <c:noEndCap val="0"/>
            <c:plus>
              <c:numRef>
                <c:f>'EK 1'!$V$5;'EK 1'!$V$17;'EK 1'!$V$29;'EK 1'!$V$41;'EK 1'!$V$53</c:f>
                <c:numCache>
                  <c:formatCode>General</c:formatCode>
                  <c:ptCount val="5"/>
                  <c:pt idx="0">
                    <c:v>6.1706467521165296</c:v>
                  </c:pt>
                  <c:pt idx="1">
                    <c:v>2.1938167737093899</c:v>
                  </c:pt>
                  <c:pt idx="2">
                    <c:v>3.1177784077794599</c:v>
                  </c:pt>
                  <c:pt idx="3">
                    <c:v>10.0796603195116</c:v>
                  </c:pt>
                  <c:pt idx="4">
                    <c:v>0.83628056154061503</c:v>
                  </c:pt>
                </c:numCache>
              </c:numRef>
            </c:plus>
            <c:minus>
              <c:numRef>
                <c:f>'EK 1'!$V$5;'EK 1'!$V$17;'EK 1'!$V$29;'EK 1'!$V$41;'EK 1'!$V$53</c:f>
                <c:numCache>
                  <c:formatCode>General</c:formatCode>
                  <c:ptCount val="5"/>
                  <c:pt idx="0">
                    <c:v>6.1706467521165296</c:v>
                  </c:pt>
                  <c:pt idx="1">
                    <c:v>2.1938167737093899</c:v>
                  </c:pt>
                  <c:pt idx="2">
                    <c:v>3.1177784077794599</c:v>
                  </c:pt>
                  <c:pt idx="3">
                    <c:v>10.0796603195116</c:v>
                  </c:pt>
                  <c:pt idx="4">
                    <c:v>0.83628056154061503</c:v>
                  </c:pt>
                </c:numCache>
              </c:numRef>
            </c:minus>
          </c:errBars>
          <c:cat>
            <c:numRef>
              <c:f>'EK 1'!$AO$22:$AR$22</c:f>
              <c:numCache>
                <c:formatCode>General</c:formatCode>
                <c:ptCount val="4"/>
                <c:pt idx="0">
                  <c:v>0.125</c:v>
                </c:pt>
                <c:pt idx="1">
                  <c:v>0.375</c:v>
                </c:pt>
                <c:pt idx="2">
                  <c:v>0.625</c:v>
                </c:pt>
                <c:pt idx="3">
                  <c:v>0.875</c:v>
                </c:pt>
              </c:numCache>
            </c:numRef>
          </c:cat>
          <c:val>
            <c:numRef>
              <c:f>'EK 1'!$AO$24:$AR$24</c:f>
              <c:numCache>
                <c:formatCode>General</c:formatCode>
                <c:ptCount val="4"/>
                <c:pt idx="0">
                  <c:v>57.372007709102697</c:v>
                </c:pt>
                <c:pt idx="1">
                  <c:v>224.72234763072601</c:v>
                </c:pt>
                <c:pt idx="2">
                  <c:v>260.02612275726102</c:v>
                </c:pt>
                <c:pt idx="3">
                  <c:v>87.214996760696906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ser>
          <c:idx val="0"/>
          <c:order val="1"/>
          <c:tx>
            <c:strRef>
              <c:f>'EK 1'!$AM$23</c:f>
              <c:strCache>
                <c:ptCount val="1"/>
                <c:pt idx="0">
                  <c:v>Cd2265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</c:spPr>
          <c:invertIfNegative val="1"/>
          <c:errBars>
            <c:errBarType val="both"/>
            <c:errValType val="cust"/>
            <c:noEndCap val="0"/>
            <c:plus>
              <c:numRef>
                <c:f>'EK 1'!$U$5;'EK 1'!$U$17;'EK 1'!$U$29;'EK 1'!$U$41;'EK 1'!$U$53</c:f>
                <c:numCache>
                  <c:formatCode>General</c:formatCode>
                  <c:ptCount val="5"/>
                  <c:pt idx="0">
                    <c:v>0.29525148400837797</c:v>
                  </c:pt>
                  <c:pt idx="1">
                    <c:v>2.9019727264032999E-2</c:v>
                  </c:pt>
                  <c:pt idx="2">
                    <c:v>0.37840361257898297</c:v>
                  </c:pt>
                  <c:pt idx="3">
                    <c:v>0.70257112055631399</c:v>
                  </c:pt>
                  <c:pt idx="4">
                    <c:v>5.9422255833828597E-2</c:v>
                  </c:pt>
                </c:numCache>
              </c:numRef>
            </c:plus>
            <c:minus>
              <c:numRef>
                <c:f>'EK 1'!$U$5;'EK 1'!$U$17;'EK 1'!$U$29;'EK 1'!$U$41;'EK 1'!$U$53</c:f>
                <c:numCache>
                  <c:formatCode>General</c:formatCode>
                  <c:ptCount val="5"/>
                  <c:pt idx="0">
                    <c:v>0.29525148400837797</c:v>
                  </c:pt>
                  <c:pt idx="1">
                    <c:v>2.9019727264032999E-2</c:v>
                  </c:pt>
                  <c:pt idx="2">
                    <c:v>0.37840361257898297</c:v>
                  </c:pt>
                  <c:pt idx="3">
                    <c:v>0.70257112055631399</c:v>
                  </c:pt>
                  <c:pt idx="4">
                    <c:v>5.9422255833828597E-2</c:v>
                  </c:pt>
                </c:numCache>
              </c:numRef>
            </c:minus>
          </c:errBars>
          <c:cat>
            <c:numRef>
              <c:f>'EK 1'!$AO$22:$AR$22</c:f>
              <c:numCache>
                <c:formatCode>General</c:formatCode>
                <c:ptCount val="4"/>
                <c:pt idx="0">
                  <c:v>0.125</c:v>
                </c:pt>
                <c:pt idx="1">
                  <c:v>0.375</c:v>
                </c:pt>
                <c:pt idx="2">
                  <c:v>0.625</c:v>
                </c:pt>
                <c:pt idx="3">
                  <c:v>0.875</c:v>
                </c:pt>
              </c:numCache>
            </c:numRef>
          </c:cat>
          <c:val>
            <c:numRef>
              <c:f>'EK 1'!$AO$23:$AR$23</c:f>
              <c:numCache>
                <c:formatCode>General</c:formatCode>
                <c:ptCount val="4"/>
                <c:pt idx="0">
                  <c:v>0.97415582368518905</c:v>
                </c:pt>
                <c:pt idx="1">
                  <c:v>17.100855152870601</c:v>
                </c:pt>
                <c:pt idx="2">
                  <c:v>40.045227239578502</c:v>
                </c:pt>
                <c:pt idx="3">
                  <c:v>14.6055151726275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'EK 1'!$AM$25</c:f>
              <c:strCache>
                <c:ptCount val="1"/>
                <c:pt idx="0">
                  <c:v>Cu3273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</c:spPr>
          <c:invertIfNegative val="1"/>
          <c:errBars>
            <c:errBarType val="both"/>
            <c:errValType val="cust"/>
            <c:noEndCap val="0"/>
            <c:plus>
              <c:numRef>
                <c:f>'EK 1'!$W$5;'EK 1'!$W$17;'EK 1'!$W$29;'EK 1'!$W$41;'EK 1'!$W$53</c:f>
                <c:numCache>
                  <c:formatCode>General</c:formatCode>
                  <c:ptCount val="5"/>
                  <c:pt idx="0">
                    <c:v>2.0592895180226098</c:v>
                  </c:pt>
                  <c:pt idx="1">
                    <c:v>2.1250091068277399</c:v>
                  </c:pt>
                  <c:pt idx="2">
                    <c:v>3.88183663567027</c:v>
                  </c:pt>
                  <c:pt idx="3">
                    <c:v>0.91361501323979899</c:v>
                  </c:pt>
                  <c:pt idx="4">
                    <c:v>2.9358528742522099</c:v>
                  </c:pt>
                </c:numCache>
              </c:numRef>
            </c:plus>
            <c:minus>
              <c:numRef>
                <c:f>'EK 1'!$W$5;'EK 1'!$W$17;'EK 1'!$W$29;'EK 1'!$W$41;'EK 1'!$W$53</c:f>
                <c:numCache>
                  <c:formatCode>General</c:formatCode>
                  <c:ptCount val="5"/>
                  <c:pt idx="0">
                    <c:v>2.0592895180226098</c:v>
                  </c:pt>
                  <c:pt idx="1">
                    <c:v>2.1250091068277399</c:v>
                  </c:pt>
                  <c:pt idx="2">
                    <c:v>3.88183663567027</c:v>
                  </c:pt>
                  <c:pt idx="3">
                    <c:v>0.91361501323979899</c:v>
                  </c:pt>
                  <c:pt idx="4">
                    <c:v>2.9358528742522099</c:v>
                  </c:pt>
                </c:numCache>
              </c:numRef>
            </c:minus>
          </c:errBars>
          <c:cat>
            <c:numRef>
              <c:f>'EK 1'!$AO$22:$AR$22</c:f>
              <c:numCache>
                <c:formatCode>General</c:formatCode>
                <c:ptCount val="4"/>
                <c:pt idx="0">
                  <c:v>0.125</c:v>
                </c:pt>
                <c:pt idx="1">
                  <c:v>0.375</c:v>
                </c:pt>
                <c:pt idx="2">
                  <c:v>0.625</c:v>
                </c:pt>
                <c:pt idx="3">
                  <c:v>0.875</c:v>
                </c:pt>
              </c:numCache>
            </c:numRef>
          </c:cat>
          <c:val>
            <c:numRef>
              <c:f>'EK 1'!$AO$25:$AR$25</c:f>
              <c:numCache>
                <c:formatCode>General</c:formatCode>
                <c:ptCount val="4"/>
                <c:pt idx="0">
                  <c:v>32.268183761330903</c:v>
                </c:pt>
                <c:pt idx="1">
                  <c:v>133.76402786763899</c:v>
                </c:pt>
                <c:pt idx="2">
                  <c:v>114.10789869698</c:v>
                </c:pt>
                <c:pt idx="3">
                  <c:v>73.040200712964605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'EK 1'!$AM$26</c:f>
              <c:strCache>
                <c:ptCount val="1"/>
                <c:pt idx="0">
                  <c:v>Pb2203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1"/>
          <c:errBars>
            <c:errBarType val="both"/>
            <c:errValType val="cust"/>
            <c:noEndCap val="0"/>
            <c:plus>
              <c:numRef>
                <c:f>'EK 1'!$X$5;'EK 1'!$X$17;'EK 1'!$X$29;'EK 1'!$X$41;'EK 1'!$X$53</c:f>
                <c:numCache>
                  <c:formatCode>General</c:formatCode>
                  <c:ptCount val="5"/>
                  <c:pt idx="0">
                    <c:v>1.3418637734889001</c:v>
                  </c:pt>
                  <c:pt idx="1">
                    <c:v>0.43798639211875001</c:v>
                  </c:pt>
                  <c:pt idx="2">
                    <c:v>4.6365003804059199</c:v>
                  </c:pt>
                  <c:pt idx="3">
                    <c:v>0.89954193745121303</c:v>
                  </c:pt>
                  <c:pt idx="4">
                    <c:v>0.93286689463684302</c:v>
                  </c:pt>
                </c:numCache>
              </c:numRef>
            </c:plus>
            <c:minus>
              <c:numRef>
                <c:f>'EK 1'!$X$5;'EK 1'!$X$17;'EK 1'!$X$29;'EK 1'!$X$41;'EK 1'!$X$53</c:f>
                <c:numCache>
                  <c:formatCode>General</c:formatCode>
                  <c:ptCount val="5"/>
                  <c:pt idx="0">
                    <c:v>1.3418637734889001</c:v>
                  </c:pt>
                  <c:pt idx="1">
                    <c:v>0.43798639211875001</c:v>
                  </c:pt>
                  <c:pt idx="2">
                    <c:v>4.6365003804059199</c:v>
                  </c:pt>
                  <c:pt idx="3">
                    <c:v>0.89954193745121303</c:v>
                  </c:pt>
                  <c:pt idx="4">
                    <c:v>0.93286689463684302</c:v>
                  </c:pt>
                </c:numCache>
              </c:numRef>
            </c:minus>
          </c:errBars>
          <c:cat>
            <c:numRef>
              <c:f>'EK 1'!$AO$22:$AR$22</c:f>
              <c:numCache>
                <c:formatCode>General</c:formatCode>
                <c:ptCount val="4"/>
                <c:pt idx="0">
                  <c:v>0.125</c:v>
                </c:pt>
                <c:pt idx="1">
                  <c:v>0.375</c:v>
                </c:pt>
                <c:pt idx="2">
                  <c:v>0.625</c:v>
                </c:pt>
                <c:pt idx="3">
                  <c:v>0.875</c:v>
                </c:pt>
              </c:numCache>
            </c:numRef>
          </c:cat>
          <c:val>
            <c:numRef>
              <c:f>'EK 1'!$AO$26:$AR$26</c:f>
              <c:numCache>
                <c:formatCode>General</c:formatCode>
                <c:ptCount val="4"/>
                <c:pt idx="0">
                  <c:v>44.1769960215845</c:v>
                </c:pt>
                <c:pt idx="1">
                  <c:v>228.737337358655</c:v>
                </c:pt>
                <c:pt idx="2">
                  <c:v>171.391420253592</c:v>
                </c:pt>
                <c:pt idx="3">
                  <c:v>143.58129127594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'EK 1'!$AM$27</c:f>
              <c:strCache>
                <c:ptCount val="1"/>
                <c:pt idx="0">
                  <c:v>Zn2025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</c:spPr>
          <c:invertIfNegative val="1"/>
          <c:errBars>
            <c:errBarType val="both"/>
            <c:errValType val="cust"/>
            <c:noEndCap val="0"/>
            <c:plus>
              <c:numRef>
                <c:f>'EK 1'!$Y$5;'EK 1'!$Y$17;'EK 1'!$Y$29;'EK 1'!$Y$41;'EK 1'!$Y$53</c:f>
                <c:numCache>
                  <c:formatCode>General</c:formatCode>
                  <c:ptCount val="5"/>
                  <c:pt idx="0">
                    <c:v>23.406491977209701</c:v>
                  </c:pt>
                  <c:pt idx="1">
                    <c:v>1.3690467120636201</c:v>
                  </c:pt>
                  <c:pt idx="2">
                    <c:v>5.4525365355181901</c:v>
                  </c:pt>
                  <c:pt idx="3">
                    <c:v>19.937044189591301</c:v>
                  </c:pt>
                  <c:pt idx="4">
                    <c:v>1.8678002245307599</c:v>
                  </c:pt>
                </c:numCache>
              </c:numRef>
            </c:plus>
            <c:minus>
              <c:numRef>
                <c:f>'EK 1'!$Y$5;'EK 1'!$Y$17;'EK 1'!$Y$29;'EK 1'!$Y$41;'EK 1'!$Y$53</c:f>
                <c:numCache>
                  <c:formatCode>General</c:formatCode>
                  <c:ptCount val="5"/>
                  <c:pt idx="0">
                    <c:v>23.406491977209701</c:v>
                  </c:pt>
                  <c:pt idx="1">
                    <c:v>1.3690467120636201</c:v>
                  </c:pt>
                  <c:pt idx="2">
                    <c:v>5.4525365355181901</c:v>
                  </c:pt>
                  <c:pt idx="3">
                    <c:v>19.937044189591301</c:v>
                  </c:pt>
                  <c:pt idx="4">
                    <c:v>1.8678002245307599</c:v>
                  </c:pt>
                </c:numCache>
              </c:numRef>
            </c:minus>
          </c:errBars>
          <c:cat>
            <c:numRef>
              <c:f>'EK 1'!$AO$22:$AR$22</c:f>
              <c:numCache>
                <c:formatCode>General</c:formatCode>
                <c:ptCount val="4"/>
                <c:pt idx="0">
                  <c:v>0.125</c:v>
                </c:pt>
                <c:pt idx="1">
                  <c:v>0.375</c:v>
                </c:pt>
                <c:pt idx="2">
                  <c:v>0.625</c:v>
                </c:pt>
                <c:pt idx="3">
                  <c:v>0.875</c:v>
                </c:pt>
              </c:numCache>
            </c:numRef>
          </c:cat>
          <c:val>
            <c:numRef>
              <c:f>'EK 1'!$AO$27:$AR$27</c:f>
              <c:numCache>
                <c:formatCode>General</c:formatCode>
                <c:ptCount val="4"/>
                <c:pt idx="0">
                  <c:v>31.019745455623401</c:v>
                </c:pt>
                <c:pt idx="1">
                  <c:v>283.09147323843501</c:v>
                </c:pt>
                <c:pt idx="2">
                  <c:v>764.16276253552405</c:v>
                </c:pt>
                <c:pt idx="3">
                  <c:v>416.57758563240299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61669120"/>
        <c:axId val="161671040"/>
      </c:barChart>
      <c:lineChart>
        <c:grouping val="standard"/>
        <c:varyColors val="1"/>
        <c:ser>
          <c:idx val="5"/>
          <c:order val="5"/>
          <c:tx>
            <c:v>initial Cd</c:v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val>
            <c:numRef>
              <c:f>('EK 1'!$AN$23,'EK 1'!$AN$23,'EK 1'!$AN$23,'EK 1'!$AN$23)</c:f>
              <c:numCache>
                <c:formatCode>General</c:formatCode>
                <c:ptCount val="4"/>
                <c:pt idx="0">
                  <c:v>21.958662909935899</c:v>
                </c:pt>
                <c:pt idx="1">
                  <c:v>21.958662909935899</c:v>
                </c:pt>
                <c:pt idx="2">
                  <c:v>21.958662909935899</c:v>
                </c:pt>
                <c:pt idx="3">
                  <c:v>21.958662909935899</c:v>
                </c:pt>
              </c:numCache>
            </c:numRef>
          </c:val>
          <c:smooth val="0"/>
        </c:ser>
        <c:ser>
          <c:idx val="6"/>
          <c:order val="6"/>
          <c:tx>
            <c:v>initial Cr</c:v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val>
            <c:numRef>
              <c:f>('EK 1'!$AN$24,'EK 1'!$AN$24,'EK 1'!$AN$24,'EK 1'!$AN$24)</c:f>
              <c:numCache>
                <c:formatCode>General</c:formatCode>
                <c:ptCount val="4"/>
                <c:pt idx="0">
                  <c:v>191.290546518518</c:v>
                </c:pt>
                <c:pt idx="1">
                  <c:v>191.290546518518</c:v>
                </c:pt>
                <c:pt idx="2">
                  <c:v>191.290546518518</c:v>
                </c:pt>
                <c:pt idx="3">
                  <c:v>191.290546518518</c:v>
                </c:pt>
              </c:numCache>
            </c:numRef>
          </c:val>
          <c:smooth val="0"/>
        </c:ser>
        <c:ser>
          <c:idx val="7"/>
          <c:order val="7"/>
          <c:tx>
            <c:v>initial Cu</c:v>
          </c:tx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val>
            <c:numRef>
              <c:f>('EK 1'!$AN$25,'EK 1'!$AN$25,'EK 1'!$AN$25,'EK 1'!$AN$25)</c:f>
              <c:numCache>
                <c:formatCode>General</c:formatCode>
                <c:ptCount val="4"/>
                <c:pt idx="0">
                  <c:v>94.361200561447205</c:v>
                </c:pt>
                <c:pt idx="1">
                  <c:v>94.361200561447205</c:v>
                </c:pt>
                <c:pt idx="2">
                  <c:v>94.361200561447205</c:v>
                </c:pt>
                <c:pt idx="3">
                  <c:v>94.361200561447205</c:v>
                </c:pt>
              </c:numCache>
            </c:numRef>
          </c:val>
          <c:smooth val="0"/>
        </c:ser>
        <c:ser>
          <c:idx val="8"/>
          <c:order val="8"/>
          <c:tx>
            <c:v>initial Pb</c:v>
          </c:tx>
          <c:spPr>
            <a:ln>
              <a:solidFill>
                <a:schemeClr val="accent4"/>
              </a:solidFill>
            </a:ln>
          </c:spPr>
          <c:marker>
            <c:symbol val="none"/>
          </c:marker>
          <c:val>
            <c:numRef>
              <c:f>('EK 1'!$AN$26,'EK 1'!$AN$26,'EK 1'!$AN$26,'EK 1'!$AN$26)</c:f>
              <c:numCache>
                <c:formatCode>General</c:formatCode>
                <c:ptCount val="4"/>
                <c:pt idx="0">
                  <c:v>151.199504447658</c:v>
                </c:pt>
                <c:pt idx="1">
                  <c:v>151.199504447658</c:v>
                </c:pt>
                <c:pt idx="2">
                  <c:v>151.199504447658</c:v>
                </c:pt>
                <c:pt idx="3">
                  <c:v>151.199504447658</c:v>
                </c:pt>
              </c:numCache>
            </c:numRef>
          </c:val>
          <c:smooth val="0"/>
        </c:ser>
        <c:ser>
          <c:idx val="9"/>
          <c:order val="9"/>
          <c:tx>
            <c:v>initial Zn</c:v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val>
            <c:numRef>
              <c:f>('EK 1'!$AN$27,'EK 1'!$AN$27,'EK 1'!$AN$27,'EK 1'!$AN$27)</c:f>
              <c:numCache>
                <c:formatCode>General</c:formatCode>
                <c:ptCount val="4"/>
                <c:pt idx="0">
                  <c:v>502.85551920602899</c:v>
                </c:pt>
                <c:pt idx="1">
                  <c:v>502.85551920602899</c:v>
                </c:pt>
                <c:pt idx="2">
                  <c:v>502.85551920602899</c:v>
                </c:pt>
                <c:pt idx="3">
                  <c:v>502.85551920602899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669120"/>
        <c:axId val="161671040"/>
      </c:lineChart>
      <c:catAx>
        <c:axId val="161669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US" sz="1800" b="1" i="0" u="none" strike="noStrike" kern="1200" baseline="0" dirty="0" smtClean="0">
                    <a:solidFill>
                      <a:srgbClr val="595959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800" b="1" i="0" u="none" strike="noStrike" kern="1200" baseline="0" dirty="0" smtClean="0">
                    <a:solidFill>
                      <a:srgbClr val="595959"/>
                    </a:solidFill>
                    <a:latin typeface="Calibri"/>
                    <a:ea typeface="Calibri"/>
                    <a:cs typeface="Calibri"/>
                  </a:rPr>
                  <a:t>Normalized distance from anode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 algn="ctr">
              <a:defRPr lang="en-US" sz="1200" b="0" i="0" u="none" strike="noStrike" kern="1200" baseline="0">
                <a:solidFill>
                  <a:srgbClr val="595959"/>
                </a:solidFill>
                <a:latin typeface="宋体"/>
                <a:ea typeface="宋体"/>
                <a:cs typeface="宋体"/>
              </a:defRPr>
            </a:pPr>
            <a:endParaRPr lang="fr-FR"/>
          </a:p>
        </c:txPr>
        <c:crossAx val="161671040"/>
        <c:crosses val="autoZero"/>
        <c:auto val="1"/>
        <c:lblAlgn val="ctr"/>
        <c:lblOffset val="100"/>
        <c:noMultiLvlLbl val="1"/>
      </c:catAx>
      <c:valAx>
        <c:axId val="161671040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title>
          <c:tx>
            <c:rich>
              <a:bodyPr/>
              <a:lstStyle/>
              <a:p>
                <a:pPr algn="ctr" rtl="0">
                  <a:defRPr lang="en-US" sz="1600" b="1" i="0" u="none" strike="noStrike" kern="1200" baseline="0" dirty="0" smtClean="0">
                    <a:solidFill>
                      <a:srgbClr val="595959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600" b="1" i="0" u="none" strike="noStrike" kern="1200" baseline="0" dirty="0" smtClean="0">
                    <a:solidFill>
                      <a:srgbClr val="595959"/>
                    </a:solidFill>
                    <a:latin typeface="Calibri"/>
                    <a:ea typeface="Calibri"/>
                    <a:cs typeface="Calibri"/>
                  </a:rPr>
                  <a:t>Metals amount (µg/kg) </a:t>
                </a:r>
              </a:p>
            </c:rich>
          </c:tx>
          <c:layout>
            <c:manualLayout>
              <c:xMode val="edge"/>
              <c:yMode val="edge"/>
              <c:x val="3.8008916152983581E-2"/>
              <c:y val="0.302632053645288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 algn="ctr">
              <a:defRPr lang="en-US" sz="1100" b="0" i="0" u="none" strike="noStrike" kern="1200" baseline="0">
                <a:solidFill>
                  <a:srgbClr val="595959"/>
                </a:solidFill>
                <a:latin typeface="宋体"/>
                <a:ea typeface="宋体"/>
                <a:cs typeface="宋体"/>
              </a:defRPr>
            </a:pPr>
            <a:endParaRPr lang="fr-FR"/>
          </a:p>
        </c:txPr>
        <c:crossAx val="161669120"/>
        <c:crossesAt val="0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78439039625883822"/>
          <c:y val="6.2767633329248326E-2"/>
          <c:w val="0.2103751768346428"/>
          <c:h val="0.89710270666394265"/>
        </c:manualLayout>
      </c:layout>
      <c:overlay val="0"/>
      <c:txPr>
        <a:bodyPr/>
        <a:lstStyle/>
        <a:p>
          <a:pPr>
            <a:defRPr sz="1600"/>
          </a:pPr>
          <a:endParaRPr lang="fr-FR"/>
        </a:p>
      </c:txPr>
    </c:legend>
    <c:plotVisOnly val="1"/>
    <c:dispBlanksAs val="zero"/>
    <c:showDLblsOverMax val="1"/>
  </c:chart>
  <c:spPr>
    <a:solidFill>
      <a:srgbClr val="FFFFFF"/>
    </a:solidFill>
    <a:ln w="9360">
      <a:solidFill>
        <a:schemeClr val="accent2"/>
      </a:solidFill>
      <a:round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044702160593139"/>
          <c:y val="4.3062092824674415E-2"/>
          <c:w val="0.82144345021364973"/>
          <c:h val="0.66524797916435074"/>
        </c:manualLayout>
      </c:layout>
      <c:scatterChart>
        <c:scatterStyle val="lineMarker"/>
        <c:varyColors val="0"/>
        <c:ser>
          <c:idx val="1"/>
          <c:order val="0"/>
          <c:tx>
            <c:v>CA+rhamno</c:v>
          </c:tx>
          <c:spPr>
            <a:ln w="22225">
              <a:solidFill>
                <a:schemeClr val="accent6"/>
              </a:solidFill>
            </a:ln>
          </c:spPr>
          <c:marker>
            <c:symbol val="circle"/>
            <c:size val="5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xVal>
            <c:numRef>
              <c:f>'I (mA)'!$H$36:$H$61</c:f>
              <c:numCache>
                <c:formatCode>General</c:formatCode>
                <c:ptCount val="26"/>
                <c:pt idx="0">
                  <c:v>0</c:v>
                </c:pt>
                <c:pt idx="1">
                  <c:v>1.5</c:v>
                </c:pt>
                <c:pt idx="2">
                  <c:v>24</c:v>
                </c:pt>
                <c:pt idx="3">
                  <c:v>48</c:v>
                </c:pt>
                <c:pt idx="4">
                  <c:v>72</c:v>
                </c:pt>
                <c:pt idx="5">
                  <c:v>96</c:v>
                </c:pt>
                <c:pt idx="6">
                  <c:v>120</c:v>
                </c:pt>
                <c:pt idx="7">
                  <c:v>144</c:v>
                </c:pt>
                <c:pt idx="8">
                  <c:v>167</c:v>
                </c:pt>
                <c:pt idx="9">
                  <c:v>168</c:v>
                </c:pt>
                <c:pt idx="10">
                  <c:v>192</c:v>
                </c:pt>
                <c:pt idx="11">
                  <c:v>216</c:v>
                </c:pt>
                <c:pt idx="12">
                  <c:v>240</c:v>
                </c:pt>
                <c:pt idx="13">
                  <c:v>288</c:v>
                </c:pt>
                <c:pt idx="14">
                  <c:v>312</c:v>
                </c:pt>
                <c:pt idx="15">
                  <c:v>335</c:v>
                </c:pt>
                <c:pt idx="16">
                  <c:v>360</c:v>
                </c:pt>
                <c:pt idx="17">
                  <c:v>384</c:v>
                </c:pt>
                <c:pt idx="18">
                  <c:v>408</c:v>
                </c:pt>
                <c:pt idx="19">
                  <c:v>432</c:v>
                </c:pt>
                <c:pt idx="20">
                  <c:v>480</c:v>
                </c:pt>
                <c:pt idx="21">
                  <c:v>503</c:v>
                </c:pt>
                <c:pt idx="22">
                  <c:v>504</c:v>
                </c:pt>
                <c:pt idx="23">
                  <c:v>552</c:v>
                </c:pt>
                <c:pt idx="24">
                  <c:v>576</c:v>
                </c:pt>
              </c:numCache>
            </c:numRef>
          </c:xVal>
          <c:yVal>
            <c:numRef>
              <c:f>'I (mA)'!$I$36:$I$61</c:f>
              <c:numCache>
                <c:formatCode>General</c:formatCode>
                <c:ptCount val="26"/>
                <c:pt idx="0">
                  <c:v>8.4</c:v>
                </c:pt>
                <c:pt idx="1">
                  <c:v>7.5</c:v>
                </c:pt>
                <c:pt idx="2">
                  <c:v>5.4</c:v>
                </c:pt>
                <c:pt idx="3">
                  <c:v>8.6</c:v>
                </c:pt>
                <c:pt idx="4">
                  <c:v>9.1999999999999993</c:v>
                </c:pt>
                <c:pt idx="5">
                  <c:v>9.8000000000000007</c:v>
                </c:pt>
                <c:pt idx="6">
                  <c:v>13.7</c:v>
                </c:pt>
                <c:pt idx="7">
                  <c:v>0</c:v>
                </c:pt>
                <c:pt idx="8">
                  <c:v>0</c:v>
                </c:pt>
                <c:pt idx="9">
                  <c:v>14.9</c:v>
                </c:pt>
                <c:pt idx="10">
                  <c:v>16.899999999999999</c:v>
                </c:pt>
                <c:pt idx="11">
                  <c:v>19.600000000000001</c:v>
                </c:pt>
                <c:pt idx="12">
                  <c:v>15.7</c:v>
                </c:pt>
                <c:pt idx="13">
                  <c:v>11.7</c:v>
                </c:pt>
                <c:pt idx="14">
                  <c:v>0</c:v>
                </c:pt>
                <c:pt idx="15">
                  <c:v>0</c:v>
                </c:pt>
                <c:pt idx="16">
                  <c:v>14.7</c:v>
                </c:pt>
                <c:pt idx="17">
                  <c:v>12.2</c:v>
                </c:pt>
                <c:pt idx="18">
                  <c:v>20.5</c:v>
                </c:pt>
                <c:pt idx="19">
                  <c:v>21.3</c:v>
                </c:pt>
                <c:pt idx="20">
                  <c:v>0</c:v>
                </c:pt>
                <c:pt idx="21">
                  <c:v>0</c:v>
                </c:pt>
                <c:pt idx="22">
                  <c:v>20.9</c:v>
                </c:pt>
                <c:pt idx="23">
                  <c:v>20.2</c:v>
                </c:pt>
                <c:pt idx="24">
                  <c:v>18.399999999999999</c:v>
                </c:pt>
              </c:numCache>
            </c:numRef>
          </c:yVal>
          <c:smooth val="0"/>
        </c:ser>
        <c:ser>
          <c:idx val="2"/>
          <c:order val="1"/>
          <c:tx>
            <c:v>CA+viscosin</c:v>
          </c:tx>
          <c:spPr>
            <a:ln w="22225">
              <a:solidFill>
                <a:schemeClr val="bg2">
                  <a:lumMod val="25000"/>
                </a:schemeClr>
              </a:solidFill>
            </a:ln>
          </c:spPr>
          <c:marker>
            <c:symbol val="plus"/>
            <c:size val="5"/>
            <c:spPr>
              <a:solidFill>
                <a:sysClr val="window" lastClr="FFFFFF"/>
              </a:solidFill>
              <a:ln>
                <a:solidFill>
                  <a:schemeClr val="bg2">
                    <a:lumMod val="25000"/>
                  </a:schemeClr>
                </a:solidFill>
              </a:ln>
            </c:spPr>
          </c:marker>
          <c:xVal>
            <c:numRef>
              <c:f>'I (mA)'!$K$36:$K$59</c:f>
              <c:numCache>
                <c:formatCode>General</c:formatCode>
                <c:ptCount val="24"/>
                <c:pt idx="0">
                  <c:v>0</c:v>
                </c:pt>
                <c:pt idx="1">
                  <c:v>24</c:v>
                </c:pt>
                <c:pt idx="2">
                  <c:v>72</c:v>
                </c:pt>
                <c:pt idx="3">
                  <c:v>96</c:v>
                </c:pt>
                <c:pt idx="4">
                  <c:v>120</c:v>
                </c:pt>
                <c:pt idx="5">
                  <c:v>144</c:v>
                </c:pt>
                <c:pt idx="6">
                  <c:v>167</c:v>
                </c:pt>
                <c:pt idx="7">
                  <c:v>168</c:v>
                </c:pt>
                <c:pt idx="8">
                  <c:v>192</c:v>
                </c:pt>
                <c:pt idx="9">
                  <c:v>216</c:v>
                </c:pt>
                <c:pt idx="10">
                  <c:v>240</c:v>
                </c:pt>
                <c:pt idx="11">
                  <c:v>288</c:v>
                </c:pt>
                <c:pt idx="12">
                  <c:v>312</c:v>
                </c:pt>
                <c:pt idx="13">
                  <c:v>335</c:v>
                </c:pt>
                <c:pt idx="14">
                  <c:v>360</c:v>
                </c:pt>
                <c:pt idx="15">
                  <c:v>384</c:v>
                </c:pt>
                <c:pt idx="16">
                  <c:v>408</c:v>
                </c:pt>
                <c:pt idx="17">
                  <c:v>432</c:v>
                </c:pt>
                <c:pt idx="18">
                  <c:v>480</c:v>
                </c:pt>
                <c:pt idx="19">
                  <c:v>503</c:v>
                </c:pt>
                <c:pt idx="20">
                  <c:v>504</c:v>
                </c:pt>
                <c:pt idx="21">
                  <c:v>552</c:v>
                </c:pt>
                <c:pt idx="22">
                  <c:v>576</c:v>
                </c:pt>
              </c:numCache>
            </c:numRef>
          </c:xVal>
          <c:yVal>
            <c:numRef>
              <c:f>'I (mA)'!$L$36:$L$59</c:f>
              <c:numCache>
                <c:formatCode>General</c:formatCode>
                <c:ptCount val="24"/>
                <c:pt idx="0">
                  <c:v>26.4</c:v>
                </c:pt>
                <c:pt idx="1">
                  <c:v>35.1</c:v>
                </c:pt>
                <c:pt idx="2">
                  <c:v>20.100000000000001</c:v>
                </c:pt>
                <c:pt idx="3">
                  <c:v>11.3</c:v>
                </c:pt>
                <c:pt idx="4">
                  <c:v>8.3000000000000007</c:v>
                </c:pt>
                <c:pt idx="5">
                  <c:v>0</c:v>
                </c:pt>
                <c:pt idx="6">
                  <c:v>0</c:v>
                </c:pt>
                <c:pt idx="7">
                  <c:v>26.1</c:v>
                </c:pt>
                <c:pt idx="8">
                  <c:v>15.7</c:v>
                </c:pt>
                <c:pt idx="9">
                  <c:v>10.8</c:v>
                </c:pt>
                <c:pt idx="10">
                  <c:v>9.5</c:v>
                </c:pt>
                <c:pt idx="11">
                  <c:v>7</c:v>
                </c:pt>
                <c:pt idx="12">
                  <c:v>0</c:v>
                </c:pt>
                <c:pt idx="13">
                  <c:v>0</c:v>
                </c:pt>
                <c:pt idx="14">
                  <c:v>21.4</c:v>
                </c:pt>
                <c:pt idx="15">
                  <c:v>10.1</c:v>
                </c:pt>
                <c:pt idx="16">
                  <c:v>9.1999999999999993</c:v>
                </c:pt>
                <c:pt idx="17">
                  <c:v>9.9</c:v>
                </c:pt>
                <c:pt idx="18">
                  <c:v>0</c:v>
                </c:pt>
                <c:pt idx="19">
                  <c:v>0</c:v>
                </c:pt>
                <c:pt idx="20">
                  <c:v>14.3</c:v>
                </c:pt>
                <c:pt idx="21">
                  <c:v>12.2</c:v>
                </c:pt>
                <c:pt idx="22">
                  <c:v>12.2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2803072"/>
        <c:axId val="162830208"/>
      </c:scatterChart>
      <c:valAx>
        <c:axId val="162803072"/>
        <c:scaling>
          <c:orientation val="minMax"/>
          <c:max val="600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Time (h)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162830208"/>
        <c:crosses val="autoZero"/>
        <c:crossBetween val="midCat"/>
      </c:valAx>
      <c:valAx>
        <c:axId val="162830208"/>
        <c:scaling>
          <c:orientation val="minMax"/>
          <c:max val="36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fr-FR" sz="1800" dirty="0"/>
                  <a:t>Electric </a:t>
                </a:r>
                <a:r>
                  <a:rPr lang="fr-FR" sz="1800" dirty="0" err="1"/>
                  <a:t>current</a:t>
                </a:r>
                <a:r>
                  <a:rPr lang="fr-FR" sz="1800" dirty="0"/>
                  <a:t> (mA)</a:t>
                </a:r>
              </a:p>
            </c:rich>
          </c:tx>
          <c:layout>
            <c:manualLayout>
              <c:xMode val="edge"/>
              <c:yMode val="edge"/>
              <c:x val="3.4773357656645E-2"/>
              <c:y val="0.103069642327054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2803072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21104684495083276"/>
          <c:y val="0.87607838287229811"/>
          <c:w val="0.57790631009833437"/>
          <c:h val="7.1565596185293567E-2"/>
        </c:manualLayout>
      </c:layout>
      <c:overlay val="0"/>
      <c:txPr>
        <a:bodyPr/>
        <a:lstStyle/>
        <a:p>
          <a:pPr>
            <a:defRPr sz="1800"/>
          </a:pPr>
          <a:endParaRPr lang="fr-FR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0F9B1-DF2A-46FD-A5EE-FE855C20535C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12C94-4ED1-4E57-BB6D-AFDCDF675F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0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12C94-4ED1-4E57-BB6D-AFDCDF675F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29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784600" y="7005638"/>
            <a:ext cx="22710775" cy="149034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fr-FR" smtClean="0"/>
              <a:t>单击此处编辑母版标题样式</a:t>
            </a:r>
            <a:endParaRPr lang="fr-FR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784600" y="22483763"/>
            <a:ext cx="22710775" cy="10336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fr-FR" smtClean="0"/>
              <a:t>单击此处编辑母版副标题样式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986D0-9774-4AC6-8468-76D46BCCDA1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4245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fr-FR" smtClean="0"/>
              <a:t>单击此处编辑母版标题样式</a:t>
            </a:r>
            <a:endParaRPr lang="fr-FR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fr-FR" smtClean="0"/>
              <a:t>单击此处编辑母版文本样式</a:t>
            </a:r>
          </a:p>
          <a:p>
            <a:pPr lvl="1"/>
            <a:r>
              <a:rPr lang="zh-CN" altLang="fr-FR" smtClean="0"/>
              <a:t>第二级</a:t>
            </a:r>
          </a:p>
          <a:p>
            <a:pPr lvl="2"/>
            <a:r>
              <a:rPr lang="zh-CN" altLang="fr-FR" smtClean="0"/>
              <a:t>第三级</a:t>
            </a:r>
          </a:p>
          <a:p>
            <a:pPr lvl="3"/>
            <a:r>
              <a:rPr lang="zh-CN" altLang="fr-FR" smtClean="0"/>
              <a:t>第四级</a:t>
            </a:r>
          </a:p>
          <a:p>
            <a:pPr lvl="4"/>
            <a:r>
              <a:rPr lang="zh-CN" altLang="fr-FR" smtClean="0"/>
              <a:t>第五级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8B553-A80B-46BD-BAE1-63853252937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7551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1962" cy="36525200"/>
          </a:xfrm>
        </p:spPr>
        <p:txBody>
          <a:bodyPr vert="eaVert"/>
          <a:lstStyle/>
          <a:p>
            <a:r>
              <a:rPr lang="zh-CN" altLang="fr-FR" smtClean="0"/>
              <a:t>单击此处编辑母版标题样式</a:t>
            </a:r>
            <a:endParaRPr lang="fr-FR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6663" cy="36525200"/>
          </a:xfrm>
        </p:spPr>
        <p:txBody>
          <a:bodyPr vert="eaVert"/>
          <a:lstStyle/>
          <a:p>
            <a:pPr lvl="0"/>
            <a:r>
              <a:rPr lang="zh-CN" altLang="fr-FR" smtClean="0"/>
              <a:t>单击此处编辑母版文本样式</a:t>
            </a:r>
          </a:p>
          <a:p>
            <a:pPr lvl="1"/>
            <a:r>
              <a:rPr lang="zh-CN" altLang="fr-FR" smtClean="0"/>
              <a:t>第二级</a:t>
            </a:r>
          </a:p>
          <a:p>
            <a:pPr lvl="2"/>
            <a:r>
              <a:rPr lang="zh-CN" altLang="fr-FR" smtClean="0"/>
              <a:t>第三级</a:t>
            </a:r>
          </a:p>
          <a:p>
            <a:pPr lvl="3"/>
            <a:r>
              <a:rPr lang="zh-CN" altLang="fr-FR" smtClean="0"/>
              <a:t>第四级</a:t>
            </a:r>
          </a:p>
          <a:p>
            <a:pPr lvl="4"/>
            <a:r>
              <a:rPr lang="zh-CN" altLang="fr-FR" smtClean="0"/>
              <a:t>第五级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C525B-CB58-4373-838D-4B41611ED00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588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fr-FR" smtClean="0"/>
              <a:t>单击此处编辑母版标题样式</a:t>
            </a:r>
            <a:endParaRPr lang="fr-FR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fr-FR" smtClean="0"/>
              <a:t>单击此处编辑母版文本样式</a:t>
            </a:r>
          </a:p>
          <a:p>
            <a:pPr lvl="1"/>
            <a:r>
              <a:rPr lang="zh-CN" altLang="fr-FR" smtClean="0"/>
              <a:t>第二级</a:t>
            </a:r>
          </a:p>
          <a:p>
            <a:pPr lvl="2"/>
            <a:r>
              <a:rPr lang="zh-CN" altLang="fr-FR" smtClean="0"/>
              <a:t>第三级</a:t>
            </a:r>
          </a:p>
          <a:p>
            <a:pPr lvl="3"/>
            <a:r>
              <a:rPr lang="zh-CN" altLang="fr-FR" smtClean="0"/>
              <a:t>第四级</a:t>
            </a:r>
          </a:p>
          <a:p>
            <a:pPr lvl="4"/>
            <a:r>
              <a:rPr lang="zh-CN" altLang="fr-FR" smtClean="0"/>
              <a:t>第五级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54B2A-9F85-446B-8517-5366BC4C71F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5152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65338" y="10672763"/>
            <a:ext cx="26117550" cy="178069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fr-FR" smtClean="0"/>
              <a:t>单击此处编辑母版标题样式</a:t>
            </a:r>
            <a:endParaRPr lang="fr-FR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065338" y="28648025"/>
            <a:ext cx="26117550" cy="93646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fr-FR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D21D9-A917-49C3-9EDD-A3377060BE7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7370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fr-FR" smtClean="0"/>
              <a:t>单击此处编辑母版标题样式</a:t>
            </a:r>
            <a:endParaRPr lang="fr-FR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514475" y="9988550"/>
            <a:ext cx="13549313" cy="28251150"/>
          </a:xfrm>
        </p:spPr>
        <p:txBody>
          <a:bodyPr/>
          <a:lstStyle/>
          <a:p>
            <a:pPr lvl="0"/>
            <a:r>
              <a:rPr lang="zh-CN" altLang="fr-FR" smtClean="0"/>
              <a:t>单击此处编辑母版文本样式</a:t>
            </a:r>
          </a:p>
          <a:p>
            <a:pPr lvl="1"/>
            <a:r>
              <a:rPr lang="zh-CN" altLang="fr-FR" smtClean="0"/>
              <a:t>第二级</a:t>
            </a:r>
          </a:p>
          <a:p>
            <a:pPr lvl="2"/>
            <a:r>
              <a:rPr lang="zh-CN" altLang="fr-FR" smtClean="0"/>
              <a:t>第三级</a:t>
            </a:r>
          </a:p>
          <a:p>
            <a:pPr lvl="3"/>
            <a:r>
              <a:rPr lang="zh-CN" altLang="fr-FR" smtClean="0"/>
              <a:t>第四级</a:t>
            </a:r>
          </a:p>
          <a:p>
            <a:pPr lvl="4"/>
            <a:r>
              <a:rPr lang="zh-CN" altLang="fr-FR" smtClean="0"/>
              <a:t>第五级</a:t>
            </a:r>
            <a:endParaRPr lang="fr-FR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216188" y="9988550"/>
            <a:ext cx="13549312" cy="28251150"/>
          </a:xfrm>
        </p:spPr>
        <p:txBody>
          <a:bodyPr/>
          <a:lstStyle/>
          <a:p>
            <a:pPr lvl="0"/>
            <a:r>
              <a:rPr lang="zh-CN" altLang="fr-FR" smtClean="0"/>
              <a:t>单击此处编辑母版文本样式</a:t>
            </a:r>
          </a:p>
          <a:p>
            <a:pPr lvl="1"/>
            <a:r>
              <a:rPr lang="zh-CN" altLang="fr-FR" smtClean="0"/>
              <a:t>第二级</a:t>
            </a:r>
          </a:p>
          <a:p>
            <a:pPr lvl="2"/>
            <a:r>
              <a:rPr lang="zh-CN" altLang="fr-FR" smtClean="0"/>
              <a:t>第三级</a:t>
            </a:r>
          </a:p>
          <a:p>
            <a:pPr lvl="3"/>
            <a:r>
              <a:rPr lang="zh-CN" altLang="fr-FR" smtClean="0"/>
              <a:t>第四级</a:t>
            </a:r>
          </a:p>
          <a:p>
            <a:pPr lvl="4"/>
            <a:r>
              <a:rPr lang="zh-CN" altLang="fr-FR" smtClean="0"/>
              <a:t>第五级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FFDE3-33B0-41E1-B72D-4E20E32B51F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5938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85975" y="2279650"/>
            <a:ext cx="26115963" cy="8274050"/>
          </a:xfrm>
        </p:spPr>
        <p:txBody>
          <a:bodyPr/>
          <a:lstStyle/>
          <a:p>
            <a:r>
              <a:rPr lang="zh-CN" altLang="fr-FR" smtClean="0"/>
              <a:t>单击此处编辑母版标题样式</a:t>
            </a:r>
            <a:endParaRPr lang="fr-FR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085975" y="10493375"/>
            <a:ext cx="12809538" cy="51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fr-FR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085975" y="15636875"/>
            <a:ext cx="12809538" cy="22999700"/>
          </a:xfrm>
        </p:spPr>
        <p:txBody>
          <a:bodyPr/>
          <a:lstStyle/>
          <a:p>
            <a:pPr lvl="0"/>
            <a:r>
              <a:rPr lang="zh-CN" altLang="fr-FR" smtClean="0"/>
              <a:t>单击此处编辑母版文本样式</a:t>
            </a:r>
          </a:p>
          <a:p>
            <a:pPr lvl="1"/>
            <a:r>
              <a:rPr lang="zh-CN" altLang="fr-FR" smtClean="0"/>
              <a:t>第二级</a:t>
            </a:r>
          </a:p>
          <a:p>
            <a:pPr lvl="2"/>
            <a:r>
              <a:rPr lang="zh-CN" altLang="fr-FR" smtClean="0"/>
              <a:t>第三级</a:t>
            </a:r>
          </a:p>
          <a:p>
            <a:pPr lvl="3"/>
            <a:r>
              <a:rPr lang="zh-CN" altLang="fr-FR" smtClean="0"/>
              <a:t>第四级</a:t>
            </a:r>
          </a:p>
          <a:p>
            <a:pPr lvl="4"/>
            <a:r>
              <a:rPr lang="zh-CN" altLang="fr-FR" smtClean="0"/>
              <a:t>第五级</a:t>
            </a:r>
            <a:endParaRPr lang="fr-FR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28900" y="10493375"/>
            <a:ext cx="12873038" cy="51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fr-FR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28900" y="15636875"/>
            <a:ext cx="12873038" cy="22999700"/>
          </a:xfrm>
        </p:spPr>
        <p:txBody>
          <a:bodyPr/>
          <a:lstStyle/>
          <a:p>
            <a:pPr lvl="0"/>
            <a:r>
              <a:rPr lang="zh-CN" altLang="fr-FR" smtClean="0"/>
              <a:t>单击此处编辑母版文本样式</a:t>
            </a:r>
          </a:p>
          <a:p>
            <a:pPr lvl="1"/>
            <a:r>
              <a:rPr lang="zh-CN" altLang="fr-FR" smtClean="0"/>
              <a:t>第二级</a:t>
            </a:r>
          </a:p>
          <a:p>
            <a:pPr lvl="2"/>
            <a:r>
              <a:rPr lang="zh-CN" altLang="fr-FR" smtClean="0"/>
              <a:t>第三级</a:t>
            </a:r>
          </a:p>
          <a:p>
            <a:pPr lvl="3"/>
            <a:r>
              <a:rPr lang="zh-CN" altLang="fr-FR" smtClean="0"/>
              <a:t>第四级</a:t>
            </a:r>
          </a:p>
          <a:p>
            <a:pPr lvl="4"/>
            <a:r>
              <a:rPr lang="zh-CN" altLang="fr-FR" smtClean="0"/>
              <a:t>第五级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CB8C5-5130-4A8B-B370-33D8B98FB9D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0480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fr-FR" smtClean="0"/>
              <a:t>单击此处编辑母版标题样式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C3440-51B1-4B6E-8AF1-F6C6A9B8C50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0701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1E87C-E730-4A16-91BD-87AEA346CD7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1225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6300" cy="9988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fr-FR" smtClean="0"/>
              <a:t>单击此处编辑母版标题样式</a:t>
            </a:r>
            <a:endParaRPr lang="fr-FR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873038" y="6164263"/>
            <a:ext cx="15328900" cy="30421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fr-FR" smtClean="0"/>
              <a:t>单击此处编辑母版文本样式</a:t>
            </a:r>
          </a:p>
          <a:p>
            <a:pPr lvl="1"/>
            <a:r>
              <a:rPr lang="zh-CN" altLang="fr-FR" smtClean="0"/>
              <a:t>第二级</a:t>
            </a:r>
          </a:p>
          <a:p>
            <a:pPr lvl="2"/>
            <a:r>
              <a:rPr lang="zh-CN" altLang="fr-FR" smtClean="0"/>
              <a:t>第三级</a:t>
            </a:r>
          </a:p>
          <a:p>
            <a:pPr lvl="3"/>
            <a:r>
              <a:rPr lang="zh-CN" altLang="fr-FR" smtClean="0"/>
              <a:t>第四级</a:t>
            </a:r>
          </a:p>
          <a:p>
            <a:pPr lvl="4"/>
            <a:r>
              <a:rPr lang="zh-CN" altLang="fr-FR" smtClean="0"/>
              <a:t>第五级</a:t>
            </a:r>
            <a:endParaRPr lang="fr-FR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085975" y="12842875"/>
            <a:ext cx="9766300" cy="237918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fr-FR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BCDB4-81DB-4AC3-A0F1-D8C0E99AAE5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160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6300" cy="9988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fr-FR" smtClean="0"/>
              <a:t>单击此处编辑母版标题样式</a:t>
            </a:r>
            <a:endParaRPr lang="fr-FR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2873038" y="6164263"/>
            <a:ext cx="15328900" cy="304212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085975" y="12842875"/>
            <a:ext cx="9766300" cy="237918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fr-FR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160D4-C1E0-4B95-B4B3-3EB2DB0B204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1094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314" tIns="208657" rIns="417314" bIns="2086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314" tIns="208657" rIns="417314" bIns="208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314" tIns="208657" rIns="417314" bIns="208657" numCol="1" anchor="t" anchorCtr="0" compatLnSpc="1">
            <a:prstTxWarp prst="textNoShape">
              <a:avLst/>
            </a:prstTxWarp>
          </a:bodyPr>
          <a:lstStyle>
            <a:lvl1pPr defTabSz="4176713" eaLnBrk="1" hangingPunct="1">
              <a:defRPr sz="6400" smtClean="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984238"/>
            <a:ext cx="95885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314" tIns="208657" rIns="417314" bIns="208657" numCol="1" anchor="t" anchorCtr="0" compatLnSpc="1">
            <a:prstTxWarp prst="textNoShape">
              <a:avLst/>
            </a:prstTxWarp>
          </a:bodyPr>
          <a:lstStyle>
            <a:lvl1pPr algn="ctr" defTabSz="4176713" eaLnBrk="1" hangingPunct="1">
              <a:defRPr sz="6400" smtClean="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314" tIns="208657" rIns="417314" bIns="208657" numCol="1" anchor="t" anchorCtr="0" compatLnSpc="1">
            <a:prstTxWarp prst="textNoShape">
              <a:avLst/>
            </a:prstTxWarp>
          </a:bodyPr>
          <a:lstStyle>
            <a:lvl1pPr algn="r" defTabSz="4176713" eaLnBrk="1" hangingPunct="1">
              <a:defRPr sz="6400" smtClean="0"/>
            </a:lvl1pPr>
          </a:lstStyle>
          <a:p>
            <a:pPr>
              <a:defRPr/>
            </a:pPr>
            <a:fld id="{471D1A1C-BE28-4876-82B2-68B3CFAF164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713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2pPr>
      <a:lvl3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3pPr>
      <a:lvl4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4pPr>
      <a:lvl5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5pPr>
      <a:lvl6pPr marL="4572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6pPr>
      <a:lvl7pPr marL="9144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566863" indent="-1566863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6513" algn="l" defTabSz="4176713" rtl="0" eaLnBrk="0" fontAlgn="base" hangingPunct="0">
        <a:spcBef>
          <a:spcPct val="20000"/>
        </a:spcBef>
        <a:spcAft>
          <a:spcPct val="0"/>
        </a:spcAft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1288" indent="-1044575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850" indent="-1044575" algn="l" defTabSz="4176713" rtl="0" eaLnBrk="0" fontAlgn="base" hangingPunct="0">
        <a:spcBef>
          <a:spcPct val="20000"/>
        </a:spcBef>
        <a:spcAft>
          <a:spcPct val="0"/>
        </a:spcAft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4176713" rtl="0" eaLnBrk="0" fontAlgn="base" hangingPunct="0">
        <a:spcBef>
          <a:spcPct val="20000"/>
        </a:spcBef>
        <a:spcAft>
          <a:spcPct val="0"/>
        </a:spcAft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chart" Target="../charts/chart1.xml"/><Relationship Id="rId18" Type="http://schemas.openxmlformats.org/officeDocument/2006/relationships/image" Target="../media/image15.png"/><Relationship Id="rId26" Type="http://schemas.openxmlformats.org/officeDocument/2006/relationships/image" Target="../media/image16.png"/><Relationship Id="rId3" Type="http://schemas.openxmlformats.org/officeDocument/2006/relationships/notesSlide" Target="../notesSlides/notesSlide1.xml"/><Relationship Id="rId21" Type="http://schemas.openxmlformats.org/officeDocument/2006/relationships/chart" Target="../charts/chart4.xml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4.jpeg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png"/><Relationship Id="rId20" Type="http://schemas.openxmlformats.org/officeDocument/2006/relationships/chart" Target="../charts/chart3.xml"/><Relationship Id="rId29" Type="http://schemas.openxmlformats.org/officeDocument/2006/relationships/image" Target="../media/image19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24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23" Type="http://schemas.openxmlformats.org/officeDocument/2006/relationships/chart" Target="../charts/chart6.xml"/><Relationship Id="rId28" Type="http://schemas.openxmlformats.org/officeDocument/2006/relationships/image" Target="../media/image18.png"/><Relationship Id="rId10" Type="http://schemas.openxmlformats.org/officeDocument/2006/relationships/image" Target="../media/image8.png"/><Relationship Id="rId19" Type="http://schemas.openxmlformats.org/officeDocument/2006/relationships/chart" Target="../charts/chart2.xml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Relationship Id="rId22" Type="http://schemas.openxmlformats.org/officeDocument/2006/relationships/chart" Target="../charts/chart5.xml"/><Relationship Id="rId27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e 68"/>
          <p:cNvGrpSpPr/>
          <p:nvPr/>
        </p:nvGrpSpPr>
        <p:grpSpPr>
          <a:xfrm>
            <a:off x="74538" y="16729755"/>
            <a:ext cx="29790649" cy="25781906"/>
            <a:chOff x="-1661719" y="7053926"/>
            <a:chExt cx="20491209" cy="10240187"/>
          </a:xfrm>
        </p:grpSpPr>
        <p:sp>
          <p:nvSpPr>
            <p:cNvPr id="70" name="Rectangle 69"/>
            <p:cNvSpPr/>
            <p:nvPr/>
          </p:nvSpPr>
          <p:spPr bwMode="auto">
            <a:xfrm>
              <a:off x="-1661719" y="7053926"/>
              <a:ext cx="20491209" cy="10240187"/>
            </a:xfrm>
            <a:prstGeom prst="rect">
              <a:avLst/>
            </a:prstGeom>
            <a:ln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 defTabSz="4176713" eaLnBrk="1" hangingPunct="1"/>
              <a:endParaRPr lang="en-US" sz="5400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</a:endParaRPr>
            </a:p>
          </p:txBody>
        </p:sp>
        <p:cxnSp>
          <p:nvCxnSpPr>
            <p:cNvPr id="71" name="Connecteur droit 70"/>
            <p:cNvCxnSpPr/>
            <p:nvPr/>
          </p:nvCxnSpPr>
          <p:spPr bwMode="auto">
            <a:xfrm>
              <a:off x="3784329" y="7481473"/>
              <a:ext cx="1496979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" name="Groupe 16"/>
          <p:cNvGrpSpPr/>
          <p:nvPr/>
        </p:nvGrpSpPr>
        <p:grpSpPr>
          <a:xfrm>
            <a:off x="14682786" y="5568694"/>
            <a:ext cx="15270642" cy="10881943"/>
            <a:chOff x="814387" y="6255119"/>
            <a:chExt cx="15316200" cy="10508873"/>
          </a:xfrm>
        </p:grpSpPr>
        <p:sp>
          <p:nvSpPr>
            <p:cNvPr id="18" name="Rectangle 17"/>
            <p:cNvSpPr/>
            <p:nvPr/>
          </p:nvSpPr>
          <p:spPr bwMode="auto">
            <a:xfrm>
              <a:off x="1774345" y="6255119"/>
              <a:ext cx="14356241" cy="10508873"/>
            </a:xfrm>
            <a:prstGeom prst="rect">
              <a:avLst/>
            </a:prstGeom>
            <a:ln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1767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400" b="1" i="0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reflection blurRad="6350" stA="55000" endA="300" endPos="45500" dir="5400000" sy="-100000" algn="bl" rotWithShape="0"/>
                  </a:effectLst>
                  <a:latin typeface="Berlin Sans FB Demi" panose="020E0802020502020306" pitchFamily="34" charset="0"/>
                </a:rPr>
                <a:t>Sediment information</a:t>
              </a:r>
            </a:p>
            <a:p>
              <a:pPr marL="0" marR="0" indent="0" algn="ctr" defTabSz="41767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5400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</a:endParaRPr>
            </a:p>
          </p:txBody>
        </p:sp>
        <p:cxnSp>
          <p:nvCxnSpPr>
            <p:cNvPr id="19" name="Connecteur droit 18"/>
            <p:cNvCxnSpPr/>
            <p:nvPr/>
          </p:nvCxnSpPr>
          <p:spPr bwMode="auto">
            <a:xfrm>
              <a:off x="814387" y="7383462"/>
              <a:ext cx="15316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2050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239984"/>
            <a:ext cx="2514600" cy="135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8300" y="276770"/>
            <a:ext cx="21279391" cy="323827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altLang="fr-FR" sz="6600" b="1" dirty="0">
                <a:solidFill>
                  <a:schemeClr val="bg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Are </a:t>
            </a:r>
            <a:r>
              <a:rPr lang="en-US" altLang="fr-FR" sz="6600" b="1" dirty="0" err="1" smtClean="0">
                <a:solidFill>
                  <a:schemeClr val="bg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biosurfactant</a:t>
            </a:r>
            <a:r>
              <a:rPr lang="en-US" altLang="fr-FR" sz="6600" b="1" dirty="0" smtClean="0">
                <a:solidFill>
                  <a:schemeClr val="bg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altLang="fr-FR" sz="6600" b="1" dirty="0">
                <a:solidFill>
                  <a:schemeClr val="bg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chelating agent mixtures good additives for electro-kinetic remediation of multi-contaminated sediments? 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74" y="1769485"/>
            <a:ext cx="2514600" cy="1475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Insérer le logo ic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8212" y="276770"/>
            <a:ext cx="1438269" cy="143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laboratoire-ondes-copi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632" y="418919"/>
            <a:ext cx="1328009" cy="1327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4692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235" y="1906498"/>
            <a:ext cx="1742585" cy="1045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文本框 1"/>
          <p:cNvSpPr txBox="1">
            <a:spLocks noChangeArrowheads="1"/>
          </p:cNvSpPr>
          <p:nvPr/>
        </p:nvSpPr>
        <p:spPr bwMode="auto">
          <a:xfrm>
            <a:off x="738187" y="3633976"/>
            <a:ext cx="2925406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200"/>
              </a:spcAft>
            </a:pPr>
            <a:r>
              <a:rPr lang="en-US" altLang="fr-FR" sz="3800" b="1" u="sng" dirty="0"/>
              <a:t>Y. Tian</a:t>
            </a:r>
            <a:r>
              <a:rPr lang="en-US" altLang="fr-FR" sz="3800" b="1" baseline="30000" dirty="0"/>
              <a:t>1,2</a:t>
            </a:r>
            <a:r>
              <a:rPr lang="en-US" altLang="fr-FR" sz="3800" b="1" dirty="0"/>
              <a:t>, </a:t>
            </a:r>
            <a:r>
              <a:rPr lang="en-US" altLang="fr-FR" sz="3800" b="1" dirty="0" smtClean="0"/>
              <a:t>F</a:t>
            </a:r>
            <a:r>
              <a:rPr lang="en-US" altLang="fr-FR" sz="3800" b="1" dirty="0"/>
              <a:t>. </a:t>
            </a:r>
            <a:r>
              <a:rPr lang="en-US" altLang="fr-FR" sz="3800" b="1" dirty="0" smtClean="0"/>
              <a:t>Portet-Koltalo</a:t>
            </a:r>
            <a:r>
              <a:rPr lang="en-US" altLang="fr-FR" sz="3800" b="1" baseline="30000" dirty="0"/>
              <a:t>1</a:t>
            </a:r>
            <a:r>
              <a:rPr lang="en-US" altLang="fr-FR" sz="3800" b="1" dirty="0" smtClean="0"/>
              <a:t>, A</a:t>
            </a:r>
            <a:r>
              <a:rPr lang="en-US" altLang="fr-FR" sz="3800" b="1" dirty="0"/>
              <a:t>. Benamar</a:t>
            </a:r>
            <a:r>
              <a:rPr lang="en-US" altLang="fr-FR" sz="3800" b="1" baseline="30000" dirty="0"/>
              <a:t>2</a:t>
            </a:r>
            <a:r>
              <a:rPr lang="en-US" altLang="fr-FR" sz="3800" b="1" dirty="0"/>
              <a:t>, C. </a:t>
            </a:r>
            <a:r>
              <a:rPr lang="en-US" altLang="fr-FR" sz="3800" b="1" dirty="0" smtClean="0"/>
              <a:t>Boulangé-Lecomte</a:t>
            </a:r>
            <a:r>
              <a:rPr lang="en-US" altLang="fr-FR" sz="3800" b="1" baseline="30000" dirty="0" smtClean="0"/>
              <a:t>3</a:t>
            </a:r>
            <a:endParaRPr lang="en-US" altLang="fr-FR" sz="3800" b="1" dirty="0"/>
          </a:p>
          <a:p>
            <a:pPr marL="457200" indent="-457200" eaLnBrk="1" hangingPunct="1">
              <a:buClr>
                <a:schemeClr val="accent2">
                  <a:lumMod val="75000"/>
                </a:schemeClr>
              </a:buClr>
              <a:buAutoNum type="arabicPlain"/>
            </a:pPr>
            <a:r>
              <a:rPr lang="en-US" altLang="fr-FR" sz="2400" dirty="0" smtClean="0"/>
              <a:t>Laboratory </a:t>
            </a:r>
            <a:r>
              <a:rPr lang="en-US" altLang="fr-FR" sz="2400" dirty="0"/>
              <a:t>COBRA UMR CNRS 6014, </a:t>
            </a:r>
            <a:r>
              <a:rPr lang="en-US" altLang="fr-FR" sz="2400" dirty="0" smtClean="0"/>
              <a:t>University of </a:t>
            </a:r>
            <a:r>
              <a:rPr lang="en-US" altLang="fr-FR" sz="2400" dirty="0"/>
              <a:t>Rouen, 55 rue Saint </a:t>
            </a:r>
            <a:r>
              <a:rPr lang="en-US" altLang="fr-FR" sz="2400" dirty="0" err="1"/>
              <a:t>Germain</a:t>
            </a:r>
            <a:r>
              <a:rPr lang="en-US" altLang="fr-FR" sz="2400" dirty="0"/>
              <a:t>, 27000 </a:t>
            </a:r>
            <a:r>
              <a:rPr lang="en-US" altLang="fr-FR" sz="2400" dirty="0" smtClean="0"/>
              <a:t>Evreux, France.       </a:t>
            </a:r>
            <a:r>
              <a:rPr lang="en-US" altLang="fr-FR" sz="2400" dirty="0" smtClean="0">
                <a:solidFill>
                  <a:schemeClr val="accent6">
                    <a:lumMod val="75000"/>
                  </a:schemeClr>
                </a:solidFill>
              </a:rPr>
              <a:t>Yue.tian@etu.univ-lehavre.fr</a:t>
            </a:r>
          </a:p>
          <a:p>
            <a:pPr marL="457200" indent="-457200" eaLnBrk="1" hangingPunct="1">
              <a:buClr>
                <a:schemeClr val="accent2">
                  <a:lumMod val="75000"/>
                </a:schemeClr>
              </a:buClr>
              <a:buAutoNum type="arabicPlain"/>
            </a:pPr>
            <a:r>
              <a:rPr lang="en-US" altLang="fr-FR" sz="2400" dirty="0" smtClean="0"/>
              <a:t>Laboratory </a:t>
            </a:r>
            <a:r>
              <a:rPr lang="en-US" altLang="fr-FR" sz="2400" dirty="0"/>
              <a:t>LOMC UMR CNRS 6294, </a:t>
            </a:r>
            <a:r>
              <a:rPr lang="en-US" altLang="fr-FR" sz="2400" dirty="0" smtClean="0"/>
              <a:t>University of Le </a:t>
            </a:r>
            <a:r>
              <a:rPr lang="en-US" altLang="fr-FR" sz="2400" dirty="0"/>
              <a:t>Havre, 53 rue </a:t>
            </a:r>
            <a:r>
              <a:rPr lang="en-US" altLang="fr-FR" sz="2400" dirty="0" err="1"/>
              <a:t>Prony</a:t>
            </a:r>
            <a:r>
              <a:rPr lang="en-US" altLang="fr-FR" sz="2400" dirty="0"/>
              <a:t>, 76058 le </a:t>
            </a:r>
            <a:r>
              <a:rPr lang="en-US" altLang="fr-FR" sz="2400" dirty="0" smtClean="0"/>
              <a:t>Havre, France</a:t>
            </a:r>
            <a:r>
              <a:rPr lang="en-US" altLang="fr-FR" sz="2400" dirty="0"/>
              <a:t>. </a:t>
            </a:r>
            <a:r>
              <a:rPr lang="en-US" altLang="fr-FR" sz="2400" dirty="0" smtClean="0"/>
              <a:t>  3  Laboratory </a:t>
            </a:r>
            <a:r>
              <a:rPr lang="en-US" altLang="fr-FR" sz="2400" dirty="0"/>
              <a:t>SEBIO UMR I02,  </a:t>
            </a:r>
            <a:r>
              <a:rPr lang="en-US" altLang="fr-FR" sz="2400" dirty="0" smtClean="0"/>
              <a:t>University of Le </a:t>
            </a:r>
            <a:r>
              <a:rPr lang="en-US" altLang="fr-FR" sz="2400" dirty="0"/>
              <a:t>Havre, 25 rue Philippe </a:t>
            </a:r>
            <a:r>
              <a:rPr lang="en-US" altLang="fr-FR" sz="2400" dirty="0" err="1"/>
              <a:t>Lebon</a:t>
            </a:r>
            <a:r>
              <a:rPr lang="en-US" altLang="fr-FR" sz="2400" dirty="0" smtClean="0"/>
              <a:t>, </a:t>
            </a:r>
            <a:r>
              <a:rPr lang="en-US" altLang="fr-FR" sz="2400" dirty="0"/>
              <a:t>76058 Le </a:t>
            </a:r>
            <a:r>
              <a:rPr lang="en-US" altLang="fr-FR" sz="2400" dirty="0" smtClean="0"/>
              <a:t>Havre, </a:t>
            </a:r>
            <a:r>
              <a:rPr lang="en-US" altLang="fr-FR" sz="2400" dirty="0"/>
              <a:t>France </a:t>
            </a:r>
          </a:p>
          <a:p>
            <a:pPr eaLnBrk="1" hangingPunct="1"/>
            <a:endParaRPr lang="en-US" altLang="fr-FR" sz="2400" dirty="0"/>
          </a:p>
        </p:txBody>
      </p:sp>
      <p:pic>
        <p:nvPicPr>
          <p:cNvPr id="2058" name="图片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2987" y="239984"/>
            <a:ext cx="2212636" cy="116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" name="图片 204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651780" y="1812167"/>
            <a:ext cx="2240432" cy="1493621"/>
          </a:xfrm>
          <a:prstGeom prst="rect">
            <a:avLst/>
          </a:prstGeom>
        </p:spPr>
      </p:pic>
      <p:pic>
        <p:nvPicPr>
          <p:cNvPr id="86" name="Image 85" descr="http://grrhn.insa-rouen.fr/wp-content/uploads/2012/08/logo-scale3.jp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5016" y="1994975"/>
            <a:ext cx="1631180" cy="104508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oupe 3"/>
          <p:cNvGrpSpPr/>
          <p:nvPr/>
        </p:nvGrpSpPr>
        <p:grpSpPr>
          <a:xfrm>
            <a:off x="314260" y="5554662"/>
            <a:ext cx="15206727" cy="10881943"/>
            <a:chOff x="814387" y="6328707"/>
            <a:chExt cx="15438932" cy="10508873"/>
          </a:xfrm>
        </p:grpSpPr>
        <p:sp>
          <p:nvSpPr>
            <p:cNvPr id="26" name="Rectangle 25"/>
            <p:cNvSpPr/>
            <p:nvPr/>
          </p:nvSpPr>
          <p:spPr bwMode="auto">
            <a:xfrm>
              <a:off x="937119" y="6328707"/>
              <a:ext cx="15316200" cy="10508873"/>
            </a:xfrm>
            <a:prstGeom prst="rect">
              <a:avLst/>
            </a:prstGeom>
            <a:ln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1767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400" b="1" i="0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reflection blurRad="6350" stA="55000" endA="300" endPos="45500" dir="5400000" sy="-100000" algn="bl" rotWithShape="0"/>
                  </a:effectLst>
                  <a:latin typeface="Berlin Sans FB Demi" panose="020E0802020502020306" pitchFamily="34" charset="0"/>
                </a:rPr>
                <a:t>Why this study ?</a:t>
              </a:r>
            </a:p>
            <a:p>
              <a:pPr marL="0" marR="0" indent="0" algn="ctr" defTabSz="41767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5400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</a:endParaRPr>
            </a:p>
            <a:p>
              <a:pPr lvl="1" defTabSz="4176713" eaLnBrk="1" hangingPunct="1"/>
              <a:r>
                <a:rPr lang="en-US" sz="3600" dirty="0" smtClean="0">
                  <a:solidFill>
                    <a:schemeClr val="bg2">
                      <a:lumMod val="75000"/>
                    </a:schemeClr>
                  </a:solidFill>
                  <a:effectLst/>
                  <a:latin typeface="Arial" panose="020B0604020202020204" pitchFamily="34" charset="0"/>
                </a:rPr>
                <a:t>Many </a:t>
              </a:r>
              <a:r>
                <a:rPr lang="en-US" sz="3600" dirty="0">
                  <a:solidFill>
                    <a:schemeClr val="bg2">
                      <a:lumMod val="75000"/>
                    </a:schemeClr>
                  </a:solidFill>
                  <a:effectLst/>
                  <a:latin typeface="Arial" panose="020B0604020202020204" pitchFamily="34" charset="0"/>
                </a:rPr>
                <a:t>organic pollutants such as </a:t>
              </a:r>
              <a:r>
                <a:rPr lang="en-US" sz="3600" dirty="0" smtClean="0">
                  <a:solidFill>
                    <a:schemeClr val="bg2">
                      <a:lumMod val="75000"/>
                    </a:schemeClr>
                  </a:solidFill>
                  <a:effectLst/>
                  <a:latin typeface="Arial" panose="020B0604020202020204" pitchFamily="34" charset="0"/>
                </a:rPr>
                <a:t>PAHs, PCBs and </a:t>
              </a:r>
              <a:r>
                <a:rPr lang="en-US" sz="3600" dirty="0">
                  <a:solidFill>
                    <a:schemeClr val="bg2">
                      <a:lumMod val="75000"/>
                    </a:schemeClr>
                  </a:solidFill>
                  <a:effectLst/>
                  <a:latin typeface="Arial" panose="020B0604020202020204" pitchFamily="34" charset="0"/>
                </a:rPr>
                <a:t>metal contaminants are cumulated </a:t>
              </a:r>
              <a:r>
                <a:rPr lang="en-US" sz="3600" dirty="0" smtClean="0">
                  <a:solidFill>
                    <a:schemeClr val="bg2">
                      <a:lumMod val="75000"/>
                    </a:schemeClr>
                  </a:solidFill>
                  <a:effectLst/>
                  <a:latin typeface="Arial" panose="020B0604020202020204" pitchFamily="34" charset="0"/>
                </a:rPr>
                <a:t>in dredged sediments which are immobilized in deposit areas with no possible valorization.</a:t>
              </a:r>
            </a:p>
            <a:p>
              <a:pPr lvl="1" defTabSz="4176713" eaLnBrk="1" hangingPunct="1"/>
              <a:r>
                <a:rPr lang="en-US" sz="3600" dirty="0" smtClean="0">
                  <a:solidFill>
                    <a:schemeClr val="bg2">
                      <a:lumMod val="75000"/>
                    </a:schemeClr>
                  </a:solidFill>
                  <a:effectLst/>
                  <a:latin typeface="Arial" panose="020B0604020202020204" pitchFamily="34" charset="0"/>
                </a:rPr>
                <a:t>Specially, the sediment of Seine River at </a:t>
              </a:r>
              <a:r>
                <a:rPr lang="en-US" sz="3600" dirty="0" err="1" smtClean="0">
                  <a:solidFill>
                    <a:schemeClr val="bg2">
                      <a:lumMod val="75000"/>
                    </a:schemeClr>
                  </a:solidFill>
                  <a:effectLst/>
                  <a:latin typeface="Arial" panose="020B0604020202020204" pitchFamily="34" charset="0"/>
                </a:rPr>
                <a:t>Tancarville</a:t>
              </a:r>
              <a:r>
                <a:rPr lang="en-US" sz="3600" dirty="0" smtClean="0">
                  <a:solidFill>
                    <a:schemeClr val="bg2">
                      <a:lumMod val="75000"/>
                    </a:schemeClr>
                  </a:solidFill>
                  <a:effectLst/>
                  <a:latin typeface="Arial" panose="020B0604020202020204" pitchFamily="34" charset="0"/>
                </a:rPr>
                <a:t> (Normandy, France) is rich in clay, carbonates and organic matters which make the sediment difficult to be </a:t>
              </a:r>
              <a:r>
                <a:rPr lang="en-US" sz="3600" dirty="0" smtClean="0">
                  <a:solidFill>
                    <a:schemeClr val="bg2">
                      <a:lumMod val="75000"/>
                    </a:schemeClr>
                  </a:solidFill>
                  <a:effectLst/>
                  <a:latin typeface="Arial" panose="020B0604020202020204" pitchFamily="34" charset="0"/>
                </a:rPr>
                <a:t>treated for remediation. </a:t>
              </a:r>
              <a:endParaRPr lang="en-US" sz="3600" dirty="0" smtClean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  <a:p>
              <a:pPr defTabSz="4176713" eaLnBrk="1" hangingPunct="1"/>
              <a:endPara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  <a:p>
              <a:pPr lvl="1" defTabSz="4176713" eaLnBrk="1" hangingPunct="1"/>
              <a:r>
                <a:rPr lang="en-US" sz="3600" b="1" dirty="0" smtClean="0">
                  <a:solidFill>
                    <a:schemeClr val="bg2">
                      <a:lumMod val="75000"/>
                    </a:schemeClr>
                  </a:solidFill>
                  <a:effectLst/>
                  <a:latin typeface="Arial" panose="020B0604020202020204" pitchFamily="34" charset="0"/>
                </a:rPr>
                <a:t>Consequences:</a:t>
              </a:r>
              <a:endParaRPr lang="en-US" sz="3600" b="1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  <a:p>
              <a:pPr marL="1028700" lvl="1" indent="-571500" defTabSz="4176713" eaLnBrk="1" hangingPunct="1">
                <a:buFont typeface="Wingdings" panose="05000000000000000000" pitchFamily="2" charset="2"/>
                <a:buChar char="§"/>
              </a:pPr>
              <a:r>
                <a:rPr lang="en-US" sz="3600" dirty="0" smtClean="0">
                  <a:solidFill>
                    <a:schemeClr val="bg2">
                      <a:lumMod val="75000"/>
                    </a:schemeClr>
                  </a:solidFill>
                  <a:effectLst/>
                  <a:latin typeface="Arial" panose="020B0604020202020204" pitchFamily="34" charset="0"/>
                </a:rPr>
                <a:t>Damage to aquatic ecosystems, possible transfers (groundwater)</a:t>
              </a:r>
              <a:endPara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  <a:p>
              <a:pPr marL="1028700" lvl="1" indent="-571500" defTabSz="4176713" eaLnBrk="1" hangingPunct="1">
                <a:buFont typeface="Wingdings" panose="05000000000000000000" pitchFamily="2" charset="2"/>
                <a:buChar char="§"/>
              </a:pPr>
              <a:r>
                <a:rPr lang="en-US" sz="3600" dirty="0">
                  <a:solidFill>
                    <a:schemeClr val="bg2">
                      <a:lumMod val="75000"/>
                    </a:schemeClr>
                  </a:solidFill>
                  <a:effectLst/>
                  <a:latin typeface="Arial" panose="020B0604020202020204" pitchFamily="34" charset="0"/>
                </a:rPr>
                <a:t>Toxic for </a:t>
              </a:r>
              <a:r>
                <a:rPr lang="en-US" sz="3600" dirty="0" smtClean="0">
                  <a:solidFill>
                    <a:schemeClr val="bg2">
                      <a:lumMod val="75000"/>
                    </a:schemeClr>
                  </a:solidFill>
                  <a:effectLst/>
                  <a:latin typeface="Arial" panose="020B0604020202020204" pitchFamily="34" charset="0"/>
                </a:rPr>
                <a:t>living organisms </a:t>
              </a:r>
              <a:r>
                <a:rPr lang="en-US" sz="3600" dirty="0">
                  <a:solidFill>
                    <a:schemeClr val="bg2">
                      <a:lumMod val="75000"/>
                    </a:schemeClr>
                  </a:solidFill>
                  <a:effectLst/>
                  <a:latin typeface="Arial" panose="020B0604020202020204" pitchFamily="34" charset="0"/>
                </a:rPr>
                <a:t>including human-beings</a:t>
              </a:r>
            </a:p>
            <a:p>
              <a:pPr lvl="1" defTabSz="4176713" eaLnBrk="1" hangingPunct="1"/>
              <a:endParaRPr lang="en-US" sz="3600" b="1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  <a:p>
              <a:pPr lvl="1" defTabSz="4176713" eaLnBrk="1" hangingPunct="1"/>
              <a:r>
                <a:rPr lang="en-US" sz="3600" b="1" dirty="0" smtClean="0">
                  <a:solidFill>
                    <a:schemeClr val="bg2">
                      <a:lumMod val="75000"/>
                    </a:schemeClr>
                  </a:solidFill>
                  <a:effectLst/>
                  <a:latin typeface="Arial" panose="020B0604020202020204" pitchFamily="34" charset="0"/>
                </a:rPr>
                <a:t>Aims </a:t>
              </a:r>
              <a:r>
                <a:rPr lang="en-US" sz="3600" b="1" dirty="0">
                  <a:solidFill>
                    <a:schemeClr val="bg2">
                      <a:lumMod val="75000"/>
                    </a:schemeClr>
                  </a:solidFill>
                  <a:effectLst/>
                  <a:latin typeface="Arial" panose="020B0604020202020204" pitchFamily="34" charset="0"/>
                </a:rPr>
                <a:t>of researches </a:t>
              </a:r>
              <a:r>
                <a:rPr lang="en-US" sz="3600" b="1" dirty="0" smtClean="0">
                  <a:solidFill>
                    <a:schemeClr val="bg2">
                      <a:lumMod val="75000"/>
                    </a:schemeClr>
                  </a:solidFill>
                  <a:effectLst/>
                  <a:latin typeface="Arial" panose="020B0604020202020204" pitchFamily="34" charset="0"/>
                </a:rPr>
                <a:t>:</a:t>
              </a:r>
            </a:p>
            <a:p>
              <a:pPr marL="1028700" lvl="1" indent="-571500" defTabSz="4176713" eaLnBrk="1" hangingPunct="1">
                <a:buFont typeface="Wingdings" panose="05000000000000000000" pitchFamily="2" charset="2"/>
                <a:buChar char="§"/>
              </a:pPr>
              <a:r>
                <a:rPr lang="en-US" sz="3600" dirty="0" smtClean="0">
                  <a:solidFill>
                    <a:schemeClr val="bg2">
                      <a:lumMod val="75000"/>
                    </a:schemeClr>
                  </a:solidFill>
                  <a:effectLst/>
                  <a:latin typeface="Arial" panose="020B0604020202020204" pitchFamily="34" charset="0"/>
                </a:rPr>
                <a:t>Enhancing electro-kinetic </a:t>
              </a:r>
              <a:r>
                <a:rPr lang="en-US" sz="3600" dirty="0">
                  <a:solidFill>
                    <a:schemeClr val="bg2">
                      <a:lumMod val="75000"/>
                    </a:schemeClr>
                  </a:solidFill>
                  <a:effectLst/>
                  <a:latin typeface="Arial" panose="020B0604020202020204" pitchFamily="34" charset="0"/>
                </a:rPr>
                <a:t>remediation </a:t>
              </a:r>
              <a:endParaRPr lang="en-US" sz="3600" dirty="0" smtClean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  <a:p>
              <a:pPr marL="1028700" lvl="1" indent="-571500" defTabSz="4176713" eaLnBrk="1" hangingPunct="1">
                <a:buFont typeface="Wingdings" panose="05000000000000000000" pitchFamily="2" charset="2"/>
                <a:buChar char="§"/>
              </a:pPr>
              <a:r>
                <a:rPr lang="en-US" sz="3600" dirty="0" smtClean="0">
                  <a:solidFill>
                    <a:schemeClr val="bg2">
                      <a:lumMod val="75000"/>
                    </a:schemeClr>
                  </a:solidFill>
                  <a:effectLst/>
                  <a:latin typeface="Arial" panose="020B0604020202020204" pitchFamily="34" charset="0"/>
                </a:rPr>
                <a:t>Using combinations of biodegradable surfactants and chelating agents</a:t>
              </a:r>
              <a:endPara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" name="Connecteur droit 2"/>
            <p:cNvCxnSpPr/>
            <p:nvPr/>
          </p:nvCxnSpPr>
          <p:spPr bwMode="auto">
            <a:xfrm>
              <a:off x="814387" y="7432521"/>
              <a:ext cx="15316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33" name="图片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0214" y="7612062"/>
            <a:ext cx="3932881" cy="3828075"/>
          </a:xfrm>
          <a:prstGeom prst="rect">
            <a:avLst/>
          </a:prstGeom>
          <a:gradFill flip="none" rotWithShape="1">
            <a:gsLst>
              <a:gs pos="0">
                <a:srgbClr val="CA90D4">
                  <a:tint val="66000"/>
                  <a:satMod val="160000"/>
                </a:srgbClr>
              </a:gs>
              <a:gs pos="50000">
                <a:srgbClr val="CA90D4">
                  <a:tint val="44500"/>
                  <a:satMod val="160000"/>
                </a:srgbClr>
              </a:gs>
              <a:gs pos="100000">
                <a:srgbClr val="CA90D4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</p:pic>
      <p:sp>
        <p:nvSpPr>
          <p:cNvPr id="35" name="文本框 13"/>
          <p:cNvSpPr txBox="1"/>
          <p:nvPr/>
        </p:nvSpPr>
        <p:spPr>
          <a:xfrm>
            <a:off x="16931916" y="7078662"/>
            <a:ext cx="39606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Harbor dredged sediments</a:t>
            </a:r>
          </a:p>
          <a:p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1658094" y="7136654"/>
            <a:ext cx="7268302" cy="350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2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Wingdings 2" pitchFamily="18" charset="2"/>
              <a:buChar char=""/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Calibri"/>
              </a:rPr>
              <a:t>Rich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in clay, carbonates (</a:t>
            </a:r>
            <a:r>
              <a:rPr lang="en-US" sz="3200" dirty="0" err="1">
                <a:solidFill>
                  <a:schemeClr val="bg2">
                    <a:lumMod val="75000"/>
                  </a:schemeClr>
                </a:solidFill>
                <a:latin typeface="Calibri"/>
              </a:rPr>
              <a:t>pH</a:t>
            </a:r>
            <a:r>
              <a:rPr lang="en-US" sz="2000" baseline="-25000" dirty="0" err="1">
                <a:solidFill>
                  <a:schemeClr val="bg2">
                    <a:lumMod val="75000"/>
                  </a:schemeClr>
                </a:solidFill>
                <a:latin typeface="Calibri"/>
              </a:rPr>
              <a:t>sediment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=8.4) and organic matter (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Calibri"/>
              </a:rPr>
              <a:t>OM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Calibri"/>
                <a:sym typeface="Symbol"/>
              </a:rPr>
              <a:t>6%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Calibri"/>
              </a:rPr>
              <a:t>)</a:t>
            </a:r>
            <a:endParaRPr lang="en-US" sz="3200" dirty="0" smtClean="0">
              <a:solidFill>
                <a:schemeClr val="bg2">
                  <a:lumMod val="75000"/>
                </a:schemeClr>
              </a:solidFill>
              <a:latin typeface="Calibri"/>
            </a:endParaRPr>
          </a:p>
          <a:p>
            <a:pPr marL="514350" lvl="2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Wingdings 2" pitchFamily="18" charset="2"/>
              <a:buChar char=""/>
            </a:pPr>
            <a:endParaRPr lang="en-US" sz="3200" dirty="0">
              <a:solidFill>
                <a:schemeClr val="bg2">
                  <a:lumMod val="75000"/>
                </a:schemeClr>
              </a:solidFill>
              <a:latin typeface="Calibri"/>
            </a:endParaRPr>
          </a:p>
          <a:p>
            <a:pPr marL="800100" lvl="2" indent="-45720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Calibri"/>
              </a:rPr>
              <a:t>High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retentive power for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Calibri"/>
              </a:rPr>
              <a:t>metals 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Calibri"/>
              </a:rPr>
              <a:t>(clays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) 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and organic contaminants 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(OM)</a:t>
            </a:r>
          </a:p>
          <a:p>
            <a:pPr marL="800100" lvl="2" indent="-45720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Calibri"/>
              </a:rPr>
              <a:t>Buffer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effect 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(carbonates)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:  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Calibri"/>
              </a:rPr>
              <a:t>Reduce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metal mobility</a:t>
            </a:r>
          </a:p>
        </p:txBody>
      </p:sp>
      <p:grpSp>
        <p:nvGrpSpPr>
          <p:cNvPr id="7" name="Groupe 6"/>
          <p:cNvGrpSpPr/>
          <p:nvPr/>
        </p:nvGrpSpPr>
        <p:grpSpPr>
          <a:xfrm>
            <a:off x="15715723" y="11937114"/>
            <a:ext cx="14252323" cy="4433796"/>
            <a:chOff x="15978404" y="12465019"/>
            <a:chExt cx="13913808" cy="4000439"/>
          </a:xfrm>
        </p:grpSpPr>
        <p:graphicFrame>
          <p:nvGraphicFramePr>
            <p:cNvPr id="55" name="Graphique 5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78004049"/>
                </p:ext>
              </p:extLst>
            </p:nvPr>
          </p:nvGraphicFramePr>
          <p:xfrm>
            <a:off x="15978404" y="12465019"/>
            <a:ext cx="6880435" cy="39568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3"/>
            </a:graphicData>
          </a:graphic>
        </p:graphicFrame>
        <p:grpSp>
          <p:nvGrpSpPr>
            <p:cNvPr id="39" name="Groupe 38"/>
            <p:cNvGrpSpPr/>
            <p:nvPr/>
          </p:nvGrpSpPr>
          <p:grpSpPr>
            <a:xfrm>
              <a:off x="17406243" y="12465019"/>
              <a:ext cx="12485969" cy="4000439"/>
              <a:chOff x="1095473" y="3717699"/>
              <a:chExt cx="7890822" cy="2557269"/>
            </a:xfrm>
          </p:grpSpPr>
          <p:pic>
            <p:nvPicPr>
              <p:cNvPr id="41" name="图片 4"/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541379" y="3717699"/>
                <a:ext cx="4444916" cy="2557269"/>
              </a:xfrm>
              <a:prstGeom prst="rect">
                <a:avLst/>
              </a:prstGeom>
            </p:spPr>
          </p:pic>
          <p:sp>
            <p:nvSpPr>
              <p:cNvPr id="42" name="Ellipse 41"/>
              <p:cNvSpPr/>
              <p:nvPr/>
            </p:nvSpPr>
            <p:spPr>
              <a:xfrm>
                <a:off x="1095473" y="4702305"/>
                <a:ext cx="110142" cy="605175"/>
              </a:xfrm>
              <a:prstGeom prst="ellipse">
                <a:avLst/>
              </a:pr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232601" y="4744672"/>
                <a:ext cx="124910" cy="570058"/>
              </a:xfrm>
              <a:prstGeom prst="ellipse">
                <a:avLst/>
              </a:pr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Ellipse 43"/>
              <p:cNvSpPr/>
              <p:nvPr/>
            </p:nvSpPr>
            <p:spPr>
              <a:xfrm>
                <a:off x="1665962" y="4501051"/>
                <a:ext cx="130175" cy="806450"/>
              </a:xfrm>
              <a:prstGeom prst="ellipse">
                <a:avLst/>
              </a:pr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ZoneTexte 44"/>
              <p:cNvSpPr txBox="1"/>
              <p:nvPr/>
            </p:nvSpPr>
            <p:spPr>
              <a:xfrm>
                <a:off x="3324355" y="4191451"/>
                <a:ext cx="1974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>
                    <a:solidFill>
                      <a:srgbClr val="FF0000"/>
                    </a:solidFill>
                  </a:rPr>
                  <a:t>&gt; </a:t>
                </a:r>
                <a:r>
                  <a:rPr lang="fr-FR" sz="1400" dirty="0" err="1" smtClean="0">
                    <a:solidFill>
                      <a:srgbClr val="FF0000"/>
                    </a:solidFill>
                  </a:rPr>
                  <a:t>Level</a:t>
                </a:r>
                <a:r>
                  <a:rPr lang="fr-FR" sz="1400" dirty="0" smtClean="0">
                    <a:solidFill>
                      <a:srgbClr val="FF0000"/>
                    </a:solidFill>
                  </a:rPr>
                  <a:t> 1 (GEODE)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291812" y="4162804"/>
                <a:ext cx="65087" cy="271432"/>
              </a:xfrm>
              <a:prstGeom prst="ellipse">
                <a:avLst/>
              </a:pr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5496127" y="4191451"/>
                <a:ext cx="65087" cy="271432"/>
              </a:xfrm>
              <a:prstGeom prst="ellipse">
                <a:avLst/>
              </a:pr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ZoneTexte 47"/>
              <p:cNvSpPr txBox="1"/>
              <p:nvPr/>
            </p:nvSpPr>
            <p:spPr>
              <a:xfrm>
                <a:off x="5561214" y="4173278"/>
                <a:ext cx="1974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>
                    <a:solidFill>
                      <a:srgbClr val="FF0000"/>
                    </a:solidFill>
                  </a:rPr>
                  <a:t>&gt; </a:t>
                </a:r>
                <a:r>
                  <a:rPr lang="fr-FR" sz="1400" dirty="0" err="1" smtClean="0">
                    <a:solidFill>
                      <a:srgbClr val="FF0000"/>
                    </a:solidFill>
                  </a:rPr>
                  <a:t>Level</a:t>
                </a:r>
                <a:r>
                  <a:rPr lang="fr-FR" sz="1400" dirty="0" smtClean="0">
                    <a:solidFill>
                      <a:srgbClr val="FF0000"/>
                    </a:solidFill>
                  </a:rPr>
                  <a:t> 2 (GEODE)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5298411" y="5152965"/>
                <a:ext cx="395432" cy="1114088"/>
              </a:xfrm>
              <a:prstGeom prst="ellipse">
                <a:avLst/>
              </a:pr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" name="ZoneTexte 7"/>
          <p:cNvSpPr txBox="1"/>
          <p:nvPr/>
        </p:nvSpPr>
        <p:spPr>
          <a:xfrm>
            <a:off x="23666568" y="12290185"/>
            <a:ext cx="59436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Heavy metals extracted from </a:t>
            </a:r>
            <a:r>
              <a:rPr lang="en-US" sz="2000" dirty="0" err="1" smtClean="0">
                <a:solidFill>
                  <a:schemeClr val="bg2"/>
                </a:solidFill>
              </a:rPr>
              <a:t>Tancarville</a:t>
            </a:r>
            <a:r>
              <a:rPr lang="en-US" sz="2000" dirty="0" smtClean="0">
                <a:solidFill>
                  <a:schemeClr val="bg2"/>
                </a:solidFill>
              </a:rPr>
              <a:t> sediment</a:t>
            </a:r>
            <a:endParaRPr lang="en-US" sz="2000" dirty="0">
              <a:solidFill>
                <a:schemeClr val="bg2"/>
              </a:solidFill>
            </a:endParaRPr>
          </a:p>
        </p:txBody>
      </p:sp>
      <p:grpSp>
        <p:nvGrpSpPr>
          <p:cNvPr id="79" name="Groupe 78"/>
          <p:cNvGrpSpPr/>
          <p:nvPr/>
        </p:nvGrpSpPr>
        <p:grpSpPr>
          <a:xfrm>
            <a:off x="314261" y="16637797"/>
            <a:ext cx="15325628" cy="10881943"/>
            <a:chOff x="814387" y="6255119"/>
            <a:chExt cx="15316200" cy="10508873"/>
          </a:xfrm>
        </p:grpSpPr>
        <p:sp>
          <p:nvSpPr>
            <p:cNvPr id="80" name="Rectangle 79"/>
            <p:cNvSpPr/>
            <p:nvPr/>
          </p:nvSpPr>
          <p:spPr bwMode="auto">
            <a:xfrm>
              <a:off x="814387" y="6255119"/>
              <a:ext cx="15316200" cy="10508873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4176713" eaLnBrk="1" hangingPunct="1"/>
              <a:r>
                <a:rPr lang="en-US" sz="5400" b="1" dirty="0">
                  <a:solidFill>
                    <a:schemeClr val="bg2">
                      <a:lumMod val="75000"/>
                    </a:schemeClr>
                  </a:solidFill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reflection blurRad="6350" stA="55000" endA="300" endPos="45500" dir="5400000" sy="-100000" algn="bl" rotWithShape="0"/>
                  </a:effectLst>
                  <a:latin typeface="Berlin Sans FB Demi" panose="020E0802020502020306" pitchFamily="34" charset="0"/>
                </a:rPr>
                <a:t>Electro-kinetic </a:t>
              </a:r>
              <a:r>
                <a:rPr lang="en-US" sz="5400" b="1" dirty="0" smtClean="0">
                  <a:solidFill>
                    <a:schemeClr val="bg2">
                      <a:lumMod val="75000"/>
                    </a:schemeClr>
                  </a:solidFill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reflection blurRad="6350" stA="55000" endA="300" endPos="45500" dir="5400000" sy="-100000" algn="bl" rotWithShape="0"/>
                  </a:effectLst>
                  <a:latin typeface="Berlin Sans FB Demi" panose="020E0802020502020306" pitchFamily="34" charset="0"/>
                </a:rPr>
                <a:t>remediation</a:t>
              </a:r>
              <a:endParaRPr lang="en-US" sz="5400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</a:endParaRPr>
            </a:p>
          </p:txBody>
        </p:sp>
        <p:cxnSp>
          <p:nvCxnSpPr>
            <p:cNvPr id="81" name="Connecteur droit 80"/>
            <p:cNvCxnSpPr/>
            <p:nvPr/>
          </p:nvCxnSpPr>
          <p:spPr bwMode="auto">
            <a:xfrm>
              <a:off x="814387" y="7383462"/>
              <a:ext cx="15316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8" name="文本框 3"/>
          <p:cNvSpPr txBox="1"/>
          <p:nvPr/>
        </p:nvSpPr>
        <p:spPr>
          <a:xfrm>
            <a:off x="1195387" y="23461662"/>
            <a:ext cx="52978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2800" dirty="0" smtClean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2 dominant </a:t>
            </a:r>
            <a:r>
              <a:rPr lang="en-US" altLang="zh-CN" sz="2800" dirty="0" smtClean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processes </a:t>
            </a:r>
            <a:r>
              <a:rPr lang="en-US" altLang="zh-CN" sz="2800" dirty="0" smtClean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5B9BD5"/>
                </a:solidFill>
                <a:latin typeface="Calibri"/>
              </a:rPr>
              <a:t>Electro migration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5B9BD5"/>
                </a:solidFill>
                <a:latin typeface="Calibri"/>
              </a:rPr>
              <a:t>Electro osmose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07352" y="25008243"/>
            <a:ext cx="6686184" cy="2359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Objective: </a:t>
            </a:r>
          </a:p>
          <a:p>
            <a:pPr marL="342900" lvl="1" defTabSz="685800" eaLnBrk="1" fontAlgn="auto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</a:pPr>
            <a:r>
              <a:rPr lang="en-US" sz="3200" dirty="0">
                <a:solidFill>
                  <a:srgbClr val="5B9BD5">
                    <a:lumMod val="75000"/>
                  </a:srgbClr>
                </a:solidFill>
                <a:latin typeface="Calibri"/>
              </a:rPr>
              <a:t>Desorb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3200" dirty="0">
                <a:solidFill>
                  <a:srgbClr val="5B9BD5">
                    <a:lumMod val="75000"/>
                  </a:srgbClr>
                </a:solidFill>
                <a:latin typeface="Calibri"/>
              </a:rPr>
              <a:t>solubilize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the pollutants in sediment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Calibri"/>
              </a:rPr>
              <a:t>pores and</a:t>
            </a: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>
                <a:solidFill>
                  <a:srgbClr val="5B9BD5">
                    <a:lumMod val="75000"/>
                  </a:srgbClr>
                </a:solidFill>
                <a:latin typeface="Calibri"/>
              </a:rPr>
              <a:t>transport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them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Calibri"/>
              </a:rPr>
              <a:t>toward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the electrodes by applying an electric field (1 V/cm)</a:t>
            </a:r>
          </a:p>
        </p:txBody>
      </p:sp>
      <p:sp>
        <p:nvSpPr>
          <p:cNvPr id="91" name="Espace réservé du contenu 2"/>
          <p:cNvSpPr txBox="1">
            <a:spLocks/>
          </p:cNvSpPr>
          <p:nvPr/>
        </p:nvSpPr>
        <p:spPr>
          <a:xfrm>
            <a:off x="9043987" y="17975262"/>
            <a:ext cx="6286357" cy="4127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3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Advantages:</a:t>
            </a:r>
          </a:p>
          <a:p>
            <a:pPr lvl="1" fontAlgn="auto">
              <a:spcAft>
                <a:spcPts val="0"/>
              </a:spcAft>
              <a:buSzPct val="50000"/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For </a:t>
            </a:r>
            <a:r>
              <a:rPr lang="en-US" sz="2400" dirty="0" smtClean="0">
                <a:solidFill>
                  <a:srgbClr val="5B9BD5">
                    <a:lumMod val="75000"/>
                  </a:srgbClr>
                </a:solidFill>
                <a:latin typeface="Calibri"/>
              </a:rPr>
              <a:t>low permeability 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sediment</a:t>
            </a:r>
          </a:p>
          <a:p>
            <a:pPr lvl="1" fontAlgn="auto">
              <a:spcAft>
                <a:spcPts val="0"/>
              </a:spcAft>
              <a:buSzPct val="50000"/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Multi-decontamination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lvl="1" fontAlgn="auto">
              <a:spcAft>
                <a:spcPts val="0"/>
              </a:spcAft>
              <a:buSzPct val="50000"/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Fast 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lvl="1" fontAlgn="auto">
              <a:spcAft>
                <a:spcPts val="0"/>
              </a:spcAft>
              <a:buSzPct val="50000"/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Site implementation </a:t>
            </a:r>
          </a:p>
          <a:p>
            <a:pPr marL="171450" lvl="1" fontAlgn="auto">
              <a:spcBef>
                <a:spcPts val="75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Difficulties: 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suitable  </a:t>
            </a:r>
            <a:r>
              <a:rPr lang="en-US" sz="2400" dirty="0" smtClean="0">
                <a:solidFill>
                  <a:srgbClr val="5B9BD5">
                    <a:lumMod val="75000"/>
                  </a:srgbClr>
                </a:solidFill>
                <a:latin typeface="Calibri"/>
              </a:rPr>
              <a:t>efficient additives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Calibri"/>
              </a:rPr>
              <a:t> 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Calibri"/>
            </a:endParaRPr>
          </a:p>
          <a:p>
            <a:pPr lvl="1" fontAlgn="auto">
              <a:spcAft>
                <a:spcPts val="0"/>
              </a:spcAft>
              <a:buSzPct val="50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M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aintain pH: </a:t>
            </a:r>
            <a:r>
              <a:rPr lang="en-US" sz="2400" dirty="0" smtClean="0">
                <a:solidFill>
                  <a:srgbClr val="5B9BD5">
                    <a:lumMod val="75000"/>
                  </a:srgbClr>
                </a:solidFill>
                <a:latin typeface="Calibri"/>
              </a:rPr>
              <a:t>acid</a:t>
            </a:r>
          </a:p>
          <a:p>
            <a:pPr lvl="1" fontAlgn="auto">
              <a:spcAft>
                <a:spcPts val="0"/>
              </a:spcAft>
              <a:buSzPct val="50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S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olubilize </a:t>
            </a:r>
            <a:r>
              <a:rPr lang="en-US" sz="2400" dirty="0" smtClean="0">
                <a:solidFill>
                  <a:srgbClr val="5B9BD5">
                    <a:lumMod val="75000"/>
                  </a:srgbClr>
                </a:solidFill>
                <a:latin typeface="Calibri"/>
              </a:rPr>
              <a:t>lipophilic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 compounds</a:t>
            </a:r>
          </a:p>
          <a:p>
            <a:pPr lvl="1" fontAlgn="auto">
              <a:spcAft>
                <a:spcPts val="0"/>
              </a:spcAft>
              <a:buSzPct val="50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T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ransport heavy metals </a:t>
            </a:r>
          </a:p>
          <a:p>
            <a:pPr lvl="1" fontAlgn="auto">
              <a:spcAft>
                <a:spcPts val="0"/>
              </a:spcAft>
              <a:buClr>
                <a:srgbClr val="70AD47"/>
              </a:buClr>
              <a:buSzPct val="50000"/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Environmentally </a:t>
            </a:r>
            <a:r>
              <a:rPr lang="en-US" sz="2400" dirty="0" smtClean="0">
                <a:solidFill>
                  <a:srgbClr val="00B050"/>
                </a:solidFill>
                <a:latin typeface="Calibri"/>
              </a:rPr>
              <a:t>friendly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treatment</a:t>
            </a:r>
          </a:p>
        </p:txBody>
      </p:sp>
      <p:grpSp>
        <p:nvGrpSpPr>
          <p:cNvPr id="194" name="Groupe 193"/>
          <p:cNvGrpSpPr/>
          <p:nvPr/>
        </p:nvGrpSpPr>
        <p:grpSpPr>
          <a:xfrm>
            <a:off x="8205788" y="21815918"/>
            <a:ext cx="7076768" cy="5639172"/>
            <a:chOff x="5081857" y="3493053"/>
            <a:chExt cx="4092788" cy="3261366"/>
          </a:xfrm>
        </p:grpSpPr>
        <p:sp>
          <p:nvSpPr>
            <p:cNvPr id="195" name="Organigramme : Carte perforée 194"/>
            <p:cNvSpPr/>
            <p:nvPr/>
          </p:nvSpPr>
          <p:spPr>
            <a:xfrm>
              <a:off x="5086350" y="3773516"/>
              <a:ext cx="4057650" cy="2980903"/>
            </a:xfrm>
            <a:prstGeom prst="flowChartPunchedCard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96" name="Groupe 195"/>
            <p:cNvGrpSpPr/>
            <p:nvPr/>
          </p:nvGrpSpPr>
          <p:grpSpPr>
            <a:xfrm>
              <a:off x="5081857" y="3493053"/>
              <a:ext cx="4077465" cy="3213725"/>
              <a:chOff x="5081857" y="3493053"/>
              <a:chExt cx="4077465" cy="3213725"/>
            </a:xfrm>
          </p:grpSpPr>
          <p:sp>
            <p:nvSpPr>
              <p:cNvPr id="201" name="ZoneTexte 200"/>
              <p:cNvSpPr txBox="1"/>
              <p:nvPr/>
            </p:nvSpPr>
            <p:spPr>
              <a:xfrm>
                <a:off x="5103700" y="5456849"/>
                <a:ext cx="1803023" cy="694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marR="0" lvl="0" indent="-2857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E7E6E6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</a:rPr>
                  <a:t>Good chelating agent</a:t>
                </a:r>
              </a:p>
              <a:p>
                <a:pPr marL="285750" marR="0" lvl="0" indent="-2857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E7E6E6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</a:rPr>
                  <a:t>Maintain pH ≈ 4</a:t>
                </a:r>
              </a:p>
              <a:p>
                <a:pPr marL="285750" marR="0" lvl="0" indent="-2857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lang="en-US" sz="2400" kern="0" dirty="0" smtClean="0">
                    <a:solidFill>
                      <a:srgbClr val="E7E6E6">
                        <a:lumMod val="50000"/>
                      </a:srgbClr>
                    </a:solidFill>
                    <a:latin typeface="Calibri"/>
                  </a:rPr>
                  <a:t>Natural molecule</a:t>
                </a: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50000"/>
                    </a:srgbClr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02" name="ZoneTexte 201"/>
              <p:cNvSpPr txBox="1"/>
              <p:nvPr/>
            </p:nvSpPr>
            <p:spPr>
              <a:xfrm>
                <a:off x="7002926" y="4234150"/>
                <a:ext cx="2156396" cy="872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marR="0" lvl="0" indent="-2857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/>
                  </a:rPr>
                  <a:t>Bio</a:t>
                </a:r>
                <a:r>
                  <a:rPr kumimoji="0" lang="en-US" sz="2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E7E6E6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</a:rPr>
                  <a:t>surfactants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E7E6E6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</a:rPr>
                  <a:t> </a:t>
                </a:r>
              </a:p>
              <a:p>
                <a:pPr marL="0" marR="0" lvl="1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E7E6E6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</a:rPr>
                  <a:t>Non toxic, Biodegradable</a:t>
                </a:r>
              </a:p>
              <a:p>
                <a:pPr marL="285750" marR="0" lvl="0" indent="-2857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E7E6E6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</a:rPr>
                  <a:t>Solubilize PAHs, PCBs, etc.</a:t>
                </a:r>
              </a:p>
              <a:p>
                <a:pPr marL="285750" marR="0" lvl="0" indent="-2857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50000"/>
                    </a:srgbClr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grpSp>
            <p:nvGrpSpPr>
              <p:cNvPr id="203" name="Groupe 202"/>
              <p:cNvGrpSpPr/>
              <p:nvPr/>
            </p:nvGrpSpPr>
            <p:grpSpPr>
              <a:xfrm>
                <a:off x="5081857" y="3493053"/>
                <a:ext cx="4062143" cy="3213725"/>
                <a:chOff x="5081857" y="3493053"/>
                <a:chExt cx="4062143" cy="3213725"/>
              </a:xfrm>
            </p:grpSpPr>
            <p:sp>
              <p:nvSpPr>
                <p:cNvPr id="204" name="ZoneTexte 203"/>
                <p:cNvSpPr txBox="1"/>
                <p:nvPr/>
              </p:nvSpPr>
              <p:spPr>
                <a:xfrm>
                  <a:off x="6018060" y="3751869"/>
                  <a:ext cx="2622030" cy="4094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0" i="0" u="none" strike="noStrike" kern="0" cap="none" spc="0" normalizeH="0" baseline="0" noProof="0" dirty="0" smtClean="0">
                      <a:ln w="0"/>
                      <a:gradFill>
                        <a:gsLst>
                          <a:gs pos="0">
                            <a:srgbClr val="4472C4">
                              <a:lumMod val="50000"/>
                            </a:srgbClr>
                          </a:gs>
                          <a:gs pos="50000">
                            <a:srgbClr val="4472C4"/>
                          </a:gs>
                          <a:gs pos="100000">
                            <a:srgbClr val="4472C4">
                              <a:lumMod val="60000"/>
                              <a:lumOff val="40000"/>
                            </a:srgbClr>
                          </a:gs>
                        </a:gsLst>
                        <a:lin ang="5400000"/>
                      </a:gradFill>
                      <a:effectLst>
                        <a:reflection blurRad="6350" stA="53000" endA="300" endPos="35500" dir="5400000" sy="-90000" algn="bl" rotWithShape="0"/>
                      </a:effectLst>
                      <a:uLnTx/>
                      <a:uFillTx/>
                      <a:latin typeface="Calibri"/>
                    </a:rPr>
                    <a:t> Enhancing Additives</a:t>
                  </a:r>
                </a:p>
              </p:txBody>
            </p:sp>
            <p:pic>
              <p:nvPicPr>
                <p:cNvPr id="205" name="Image 204"/>
                <p:cNvPicPr>
                  <a:picLocks noChangeAspect="1"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081857" y="3493053"/>
                  <a:ext cx="661044" cy="884207"/>
                </a:xfrm>
                <a:prstGeom prst="rect">
                  <a:avLst/>
                </a:prstGeom>
              </p:spPr>
            </p:pic>
            <p:cxnSp>
              <p:nvCxnSpPr>
                <p:cNvPr id="206" name="Connecteur droit 18"/>
                <p:cNvCxnSpPr/>
                <p:nvPr/>
              </p:nvCxnSpPr>
              <p:spPr>
                <a:xfrm rot="16200000" flipH="1">
                  <a:off x="5695648" y="5488031"/>
                  <a:ext cx="2396361" cy="4297"/>
                </a:xfrm>
                <a:prstGeom prst="bentConnector3">
                  <a:avLst>
                    <a:gd name="adj1" fmla="val 50000"/>
                  </a:avLst>
                </a:prstGeom>
                <a:noFill/>
                <a:ln w="6350" cap="flat" cmpd="sng" algn="ctr">
                  <a:solidFill>
                    <a:srgbClr val="7030A0"/>
                  </a:solidFill>
                  <a:prstDash val="dashDot"/>
                </a:ln>
                <a:effectLst/>
              </p:spPr>
            </p:cxnSp>
            <p:grpSp>
              <p:nvGrpSpPr>
                <p:cNvPr id="207" name="Groupe 206"/>
                <p:cNvGrpSpPr/>
                <p:nvPr/>
              </p:nvGrpSpPr>
              <p:grpSpPr>
                <a:xfrm>
                  <a:off x="5364670" y="4359816"/>
                  <a:ext cx="1301182" cy="846119"/>
                  <a:chOff x="4781508" y="2508800"/>
                  <a:chExt cx="1457740" cy="846119"/>
                </a:xfrm>
              </p:grpSpPr>
              <p:pic>
                <p:nvPicPr>
                  <p:cNvPr id="214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1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796469" y="2862004"/>
                    <a:ext cx="1092985" cy="49291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15" name="文本框 10"/>
                  <p:cNvSpPr txBox="1"/>
                  <p:nvPr/>
                </p:nvSpPr>
                <p:spPr>
                  <a:xfrm>
                    <a:off x="4781508" y="2508800"/>
                    <a:ext cx="1457740" cy="30260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800" b="0" i="0" u="none" strike="noStrike" kern="0" cap="none" spc="0" normalizeH="0" baseline="0" noProof="0" dirty="0" err="1" smtClean="0">
                        <a:ln>
                          <a:noFill/>
                        </a:ln>
                        <a:solidFill>
                          <a:srgbClr val="5B9BD5"/>
                        </a:solidFill>
                        <a:effectLst/>
                        <a:uLnTx/>
                        <a:uFillTx/>
                        <a:latin typeface="Calibri"/>
                      </a:rPr>
                      <a:t>Citric</a:t>
                    </a:r>
                    <a:r>
                      <a:rPr kumimoji="0" lang="fr-FR" sz="2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5B9BD5"/>
                        </a:solidFill>
                        <a:effectLst/>
                        <a:uLnTx/>
                        <a:uFillTx/>
                        <a:latin typeface="Calibri"/>
                      </a:rPr>
                      <a:t> </a:t>
                    </a:r>
                    <a:r>
                      <a:rPr kumimoji="0" lang="fr-FR" sz="2800" b="0" i="0" u="none" strike="noStrike" kern="0" cap="none" spc="0" normalizeH="0" baseline="0" noProof="0" dirty="0" err="1" smtClean="0">
                        <a:ln>
                          <a:noFill/>
                        </a:ln>
                        <a:solidFill>
                          <a:srgbClr val="5B9BD5"/>
                        </a:solidFill>
                        <a:effectLst/>
                        <a:uLnTx/>
                        <a:uFillTx/>
                        <a:latin typeface="Calibri"/>
                      </a:rPr>
                      <a:t>acid</a:t>
                    </a:r>
                    <a:endParaRPr kumimoji="0" lang="fr-FR" sz="2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5B9BD5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</p:grpSp>
            <p:grpSp>
              <p:nvGrpSpPr>
                <p:cNvPr id="208" name="Groupe 207"/>
                <p:cNvGrpSpPr/>
                <p:nvPr/>
              </p:nvGrpSpPr>
              <p:grpSpPr>
                <a:xfrm>
                  <a:off x="6944311" y="5881857"/>
                  <a:ext cx="1226238" cy="824921"/>
                  <a:chOff x="4888382" y="3693561"/>
                  <a:chExt cx="1457740" cy="1053260"/>
                </a:xfrm>
              </p:grpSpPr>
              <p:pic>
                <p:nvPicPr>
                  <p:cNvPr id="212" name="Picture 7" descr="http://www.uni-muenster.de/imperia/md/images/anorganische_und_analytische_chemie/akhayen/rhamnolipide.jpg"/>
                  <p:cNvPicPr>
                    <a:picLocks noChangeAspect="1" noChangeArrowheads="1"/>
                  </p:cNvPicPr>
                  <p:nvPr/>
                </p:nvPicPr>
                <p:blipFill>
                  <a:blip r:embed="rId1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969789" y="3979139"/>
                    <a:ext cx="1318288" cy="767682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213" name="文本框 3"/>
                  <p:cNvSpPr txBox="1"/>
                  <p:nvPr/>
                </p:nvSpPr>
                <p:spPr>
                  <a:xfrm>
                    <a:off x="4888382" y="3693561"/>
                    <a:ext cx="1457740" cy="34090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0" cap="none" spc="0" normalizeH="0" baseline="0" noProof="0" dirty="0" err="1" smtClean="0">
                        <a:ln>
                          <a:noFill/>
                        </a:ln>
                        <a:solidFill>
                          <a:srgbClr val="5B9BD5"/>
                        </a:solidFill>
                        <a:effectLst/>
                        <a:uLnTx/>
                        <a:uFillTx/>
                        <a:latin typeface="Calibri"/>
                      </a:rPr>
                      <a:t>Rhamnolipid</a:t>
                    </a:r>
                    <a:endParaRPr kumimoji="0" lang="fr-FR" sz="24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5B9BD5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</p:grpSp>
            <p:grpSp>
              <p:nvGrpSpPr>
                <p:cNvPr id="209" name="Groupe 208"/>
                <p:cNvGrpSpPr/>
                <p:nvPr/>
              </p:nvGrpSpPr>
              <p:grpSpPr>
                <a:xfrm>
                  <a:off x="7756745" y="4863626"/>
                  <a:ext cx="1387255" cy="1043342"/>
                  <a:chOff x="6622868" y="2858287"/>
                  <a:chExt cx="2215793" cy="1425157"/>
                </a:xfrm>
              </p:grpSpPr>
              <p:pic>
                <p:nvPicPr>
                  <p:cNvPr id="210" name="Picture 5" descr="https://upload.wikimedia.org/wikipedia/commons/thumb/5/58/Solanine_chemical_structure.png/1280px-Solanine_chemical_structure.png"/>
                  <p:cNvPicPr>
                    <a:picLocks noChangeAspect="1" noChangeArrowheads="1"/>
                  </p:cNvPicPr>
                  <p:nvPr/>
                </p:nvPicPr>
                <p:blipFill>
                  <a:blip r:embed="rId1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622868" y="3081984"/>
                    <a:ext cx="2215793" cy="120146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211" name="文本框 9"/>
                  <p:cNvSpPr txBox="1"/>
                  <p:nvPr/>
                </p:nvSpPr>
                <p:spPr>
                  <a:xfrm>
                    <a:off x="6930993" y="2858287"/>
                    <a:ext cx="1457740" cy="3647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2400" b="0" i="0" u="none" strike="noStrike" kern="0" cap="none" spc="0" normalizeH="0" baseline="0" noProof="0" dirty="0" err="1" smtClean="0">
                        <a:ln>
                          <a:noFill/>
                        </a:ln>
                        <a:solidFill>
                          <a:srgbClr val="5B9BD5"/>
                        </a:solidFill>
                        <a:effectLst/>
                        <a:uLnTx/>
                        <a:uFillTx/>
                        <a:latin typeface="Calibri"/>
                      </a:rPr>
                      <a:t>Saponin</a:t>
                    </a:r>
                    <a:endParaRPr kumimoji="0" lang="fr-FR" sz="24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5B9BD5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</p:grpSp>
          </p:grpSp>
        </p:grpSp>
        <p:cxnSp>
          <p:nvCxnSpPr>
            <p:cNvPr id="197" name="Connecteur droit avec flèche 196"/>
            <p:cNvCxnSpPr/>
            <p:nvPr/>
          </p:nvCxnSpPr>
          <p:spPr>
            <a:xfrm>
              <a:off x="7299177" y="5660453"/>
              <a:ext cx="0" cy="246515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tailEnd type="triangle"/>
            </a:ln>
            <a:effectLst/>
          </p:spPr>
        </p:cxnSp>
        <p:sp>
          <p:nvSpPr>
            <p:cNvPr id="198" name="ZoneTexte 197"/>
            <p:cNvSpPr txBox="1"/>
            <p:nvPr/>
          </p:nvSpPr>
          <p:spPr>
            <a:xfrm>
              <a:off x="6954010" y="5418503"/>
              <a:ext cx="750132" cy="267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50000"/>
                    </a:srgbClr>
                  </a:solidFill>
                  <a:effectLst/>
                  <a:uLnTx/>
                  <a:uFillTx/>
                  <a:latin typeface="Calibri"/>
                </a:rPr>
                <a:t>anionic</a:t>
              </a:r>
            </a:p>
          </p:txBody>
        </p:sp>
        <p:sp>
          <p:nvSpPr>
            <p:cNvPr id="199" name="ZoneTexte 198"/>
            <p:cNvSpPr txBox="1"/>
            <p:nvPr/>
          </p:nvSpPr>
          <p:spPr>
            <a:xfrm>
              <a:off x="8264783" y="6188079"/>
              <a:ext cx="909862" cy="267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50000"/>
                    </a:srgbClr>
                  </a:solidFill>
                  <a:effectLst/>
                  <a:uLnTx/>
                  <a:uFillTx/>
                  <a:latin typeface="Calibri"/>
                </a:rPr>
                <a:t>nonionic</a:t>
              </a:r>
            </a:p>
          </p:txBody>
        </p:sp>
        <p:cxnSp>
          <p:nvCxnSpPr>
            <p:cNvPr id="200" name="Connecteur droit avec flèche 199"/>
            <p:cNvCxnSpPr/>
            <p:nvPr/>
          </p:nvCxnSpPr>
          <p:spPr>
            <a:xfrm flipV="1">
              <a:off x="8550904" y="5906969"/>
              <a:ext cx="1" cy="288812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tailEnd type="triangle"/>
            </a:ln>
            <a:effectLst/>
          </p:spPr>
        </p:cxnSp>
      </p:grpSp>
      <p:grpSp>
        <p:nvGrpSpPr>
          <p:cNvPr id="24" name="Groupe 23"/>
          <p:cNvGrpSpPr/>
          <p:nvPr/>
        </p:nvGrpSpPr>
        <p:grpSpPr>
          <a:xfrm>
            <a:off x="16159912" y="17969684"/>
            <a:ext cx="13797421" cy="9189016"/>
            <a:chOff x="16098675" y="18728465"/>
            <a:chExt cx="13743220" cy="9189016"/>
          </a:xfrm>
        </p:grpSpPr>
        <p:grpSp>
          <p:nvGrpSpPr>
            <p:cNvPr id="21" name="Groupe 20"/>
            <p:cNvGrpSpPr/>
            <p:nvPr/>
          </p:nvGrpSpPr>
          <p:grpSpPr>
            <a:xfrm>
              <a:off x="16098675" y="18728465"/>
              <a:ext cx="13743220" cy="9189016"/>
              <a:chOff x="16746423" y="19908430"/>
              <a:chExt cx="8889884" cy="6113884"/>
            </a:xfrm>
          </p:grpSpPr>
          <p:sp>
            <p:nvSpPr>
              <p:cNvPr id="95" name="Espace réservé du contenu 2"/>
              <p:cNvSpPr txBox="1">
                <a:spLocks/>
              </p:cNvSpPr>
              <p:nvPr/>
            </p:nvSpPr>
            <p:spPr>
              <a:xfrm>
                <a:off x="16746423" y="19908430"/>
                <a:ext cx="8889884" cy="61138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Wingdings 2" pitchFamily="18" charset="2"/>
                  <a:buChar char="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Wingdings 2" pitchFamily="18" charset="2"/>
                  <a:buChar char="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Wingdings 2" pitchFamily="18" charset="2"/>
                  <a:buChar char="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Wingdings 2" pitchFamily="18" charset="2"/>
                  <a:buChar char="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Wingdings 2" pitchFamily="18" charset="2"/>
                  <a:buChar char="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spcBef>
                    <a:spcPct val="20000"/>
                  </a:spcBef>
                  <a:buFont typeface="Wingdings 2" pitchFamily="18" charset="2"/>
                  <a:buChar char="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spcBef>
                    <a:spcPct val="20000"/>
                  </a:spcBef>
                  <a:buFont typeface="Wingdings 2" pitchFamily="18" charset="2"/>
                  <a:buChar char="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spcBef>
                    <a:spcPct val="20000"/>
                  </a:spcBef>
                  <a:buFont typeface="Wingdings 2" pitchFamily="18" charset="2"/>
                  <a:buChar char="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spcBef>
                    <a:spcPct val="20000"/>
                  </a:spcBef>
                  <a:buFont typeface="Wingdings 2" pitchFamily="18" charset="2"/>
                  <a:buChar char="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fontAlgn="auto">
                  <a:spcAft>
                    <a:spcPts val="0"/>
                  </a:spcAft>
                  <a:defRPr/>
                </a:pPr>
                <a:r>
                  <a:rPr lang="en-US" sz="3600" b="1" dirty="0" smtClean="0">
                    <a:solidFill>
                      <a:schemeClr val="bg2">
                        <a:lumMod val="75000"/>
                      </a:schemeClr>
                    </a:solidFill>
                    <a:latin typeface="Calibri"/>
                  </a:rPr>
                  <a:t>12-days</a:t>
                </a:r>
                <a:r>
                  <a:rPr lang="en-US" sz="3600" dirty="0" smtClean="0">
                    <a:solidFill>
                      <a:schemeClr val="bg2">
                        <a:lumMod val="75000"/>
                      </a:schemeClr>
                    </a:solidFill>
                    <a:latin typeface="Calibri"/>
                  </a:rPr>
                  <a:t> </a:t>
                </a:r>
                <a:r>
                  <a:rPr lang="en-US" sz="3600" dirty="0">
                    <a:solidFill>
                      <a:schemeClr val="bg2">
                        <a:lumMod val="75000"/>
                      </a:schemeClr>
                    </a:solidFill>
                    <a:latin typeface="Calibri"/>
                  </a:rPr>
                  <a:t>treatment </a:t>
                </a:r>
                <a:r>
                  <a:rPr lang="en-US" sz="3600" dirty="0" smtClean="0">
                    <a:solidFill>
                      <a:schemeClr val="bg2">
                        <a:lumMod val="75000"/>
                      </a:schemeClr>
                    </a:solidFill>
                    <a:latin typeface="Calibri"/>
                  </a:rPr>
                  <a:t>: </a:t>
                </a:r>
                <a:r>
                  <a:rPr kumimoji="0" lang="en-US" sz="3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Mixing citric acid + </a:t>
                </a:r>
                <a:r>
                  <a:rPr kumimoji="0" lang="en-US" sz="34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Rhamnolipid</a:t>
                </a:r>
                <a:r>
                  <a:rPr kumimoji="0" lang="en-US" sz="3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(</a:t>
                </a:r>
                <a:r>
                  <a:rPr kumimoji="0" lang="en-US" sz="34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biosurfactant</a:t>
                </a:r>
                <a:r>
                  <a:rPr kumimoji="0" lang="en-US" sz="3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)</a:t>
                </a:r>
                <a:endParaRPr kumimoji="0" lang="en-US" sz="3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ctr" defTabSz="685800" rtl="0" eaLnBrk="1" fontAlgn="auto" latinLnBrk="0" hangingPunct="1">
                  <a:lnSpc>
                    <a:spcPct val="90000"/>
                  </a:lnSpc>
                  <a:spcBef>
                    <a:spcPts val="750"/>
                  </a:spcBef>
                  <a:spcAft>
                    <a:spcPts val="0"/>
                  </a:spcAft>
                  <a:buClrTx/>
                  <a:buSzTx/>
                  <a:buFont typeface="Wingdings 2" pitchFamily="18" charset="2"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(periodic voltage: 5 days on/2 days off, energy savings)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90000"/>
                  </a:lnSpc>
                  <a:spcBef>
                    <a:spcPts val="750"/>
                  </a:spcBef>
                  <a:spcAft>
                    <a:spcPts val="0"/>
                  </a:spcAft>
                  <a:buClrTx/>
                  <a:buSzTx/>
                  <a:buFont typeface="Wingdings 2" pitchFamily="18" charset="2"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96" name="Groupe 95"/>
              <p:cNvGrpSpPr/>
              <p:nvPr/>
            </p:nvGrpSpPr>
            <p:grpSpPr>
              <a:xfrm>
                <a:off x="16970357" y="20774517"/>
                <a:ext cx="8027591" cy="3240371"/>
                <a:chOff x="21657" y="1448509"/>
                <a:chExt cx="5657654" cy="2283736"/>
              </a:xfrm>
            </p:grpSpPr>
            <p:graphicFrame>
              <p:nvGraphicFramePr>
                <p:cNvPr id="97" name="图表 3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508281301"/>
                    </p:ext>
                  </p:extLst>
                </p:nvPr>
              </p:nvGraphicFramePr>
              <p:xfrm>
                <a:off x="21657" y="1448509"/>
                <a:ext cx="2870833" cy="2283735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19"/>
                </a:graphicData>
              </a:graphic>
            </p:graphicFrame>
            <p:graphicFrame>
              <p:nvGraphicFramePr>
                <p:cNvPr id="98" name="图表 3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473208719"/>
                    </p:ext>
                  </p:extLst>
                </p:nvPr>
              </p:nvGraphicFramePr>
              <p:xfrm>
                <a:off x="2892490" y="1448511"/>
                <a:ext cx="2786821" cy="2283734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0"/>
                </a:graphicData>
              </a:graphic>
            </p:graphicFrame>
          </p:grpSp>
          <p:sp>
            <p:nvSpPr>
              <p:cNvPr id="99" name="ZoneTexte 98"/>
              <p:cNvSpPr txBox="1"/>
              <p:nvPr/>
            </p:nvSpPr>
            <p:spPr>
              <a:xfrm>
                <a:off x="17245869" y="24128488"/>
                <a:ext cx="8120530" cy="1331059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marL="342900" indent="-342900" eaLnBrk="1" fontAlgn="auto" hangingPunct="1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Ø"/>
                </a:pPr>
                <a:r>
                  <a:rPr lang="en-US" sz="3600" dirty="0" smtClean="0">
                    <a:solidFill>
                      <a:srgbClr val="E7E6E6">
                        <a:lumMod val="25000"/>
                      </a:srgbClr>
                    </a:solidFill>
                    <a:latin typeface="Calibri"/>
                  </a:rPr>
                  <a:t>  </a:t>
                </a:r>
                <a:r>
                  <a:rPr lang="en-US" sz="3200" dirty="0" smtClean="0">
                    <a:solidFill>
                      <a:srgbClr val="E7E6E6">
                        <a:lumMod val="25000"/>
                      </a:srgbClr>
                    </a:solidFill>
                    <a:latin typeface="Calibri"/>
                  </a:rPr>
                  <a:t>“Flush” effect of periodic voltage on </a:t>
                </a:r>
                <a:r>
                  <a:rPr lang="en-US" sz="3200" dirty="0" smtClean="0">
                    <a:solidFill>
                      <a:srgbClr val="E7E6E6">
                        <a:lumMod val="25000"/>
                      </a:srgbClr>
                    </a:solidFill>
                    <a:latin typeface="Algerian" panose="04020705040A02060702" pitchFamily="82" charset="0"/>
                  </a:rPr>
                  <a:t>I</a:t>
                </a:r>
                <a:r>
                  <a:rPr lang="en-US" sz="3200" dirty="0" smtClean="0">
                    <a:solidFill>
                      <a:srgbClr val="E7E6E6">
                        <a:lumMod val="25000"/>
                      </a:srgbClr>
                    </a:solidFill>
                    <a:latin typeface="Calibri"/>
                  </a:rPr>
                  <a:t> : </a:t>
                </a:r>
                <a:r>
                  <a:rPr lang="en-US" sz="3200" dirty="0" smtClean="0">
                    <a:solidFill>
                      <a:srgbClr val="5B9BD5"/>
                    </a:solidFill>
                    <a:latin typeface="Calibri"/>
                  </a:rPr>
                  <a:t>not</a:t>
                </a:r>
                <a:r>
                  <a:rPr lang="en-US" sz="3200" dirty="0" smtClean="0">
                    <a:solidFill>
                      <a:srgbClr val="E7E6E6">
                        <a:lumMod val="25000"/>
                      </a:srgbClr>
                    </a:solidFill>
                    <a:latin typeface="Calibri"/>
                  </a:rPr>
                  <a:t> very </a:t>
                </a:r>
                <a:r>
                  <a:rPr lang="en-US" sz="3200" dirty="0" smtClean="0">
                    <a:solidFill>
                      <a:srgbClr val="5B9BD5"/>
                    </a:solidFill>
                    <a:latin typeface="Calibri"/>
                  </a:rPr>
                  <a:t>pronounced</a:t>
                </a:r>
                <a:r>
                  <a:rPr lang="en-US" sz="3200" dirty="0" smtClean="0">
                    <a:solidFill>
                      <a:srgbClr val="E7E6E6">
                        <a:lumMod val="25000"/>
                      </a:srgbClr>
                    </a:solidFill>
                    <a:latin typeface="Calibri"/>
                  </a:rPr>
                  <a:t> </a:t>
                </a:r>
                <a:endParaRPr lang="en-US" sz="3200" dirty="0" smtClean="0">
                  <a:solidFill>
                    <a:srgbClr val="5B9BD5"/>
                  </a:solidFill>
                  <a:latin typeface="Calibri"/>
                </a:endParaRPr>
              </a:p>
              <a:p>
                <a:pPr marL="342900" indent="-342900" eaLnBrk="1" fontAlgn="auto" hangingPunct="1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Ø"/>
                </a:pPr>
                <a:r>
                  <a:rPr lang="en-US" sz="3200" dirty="0" smtClean="0">
                    <a:solidFill>
                      <a:srgbClr val="E7E6E6">
                        <a:lumMod val="25000"/>
                      </a:srgbClr>
                    </a:solidFill>
                    <a:latin typeface="Calibri"/>
                  </a:rPr>
                  <a:t>  Acid maintenance </a:t>
                </a:r>
                <a:r>
                  <a:rPr lang="en-US" sz="3200" dirty="0" smtClean="0">
                    <a:solidFill>
                      <a:srgbClr val="5B9BD5"/>
                    </a:solidFill>
                    <a:latin typeface="Calibri"/>
                  </a:rPr>
                  <a:t>successful</a:t>
                </a:r>
              </a:p>
              <a:p>
                <a:pPr lvl="2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dirty="0" smtClean="0">
                    <a:solidFill>
                      <a:srgbClr val="E7E6E6">
                        <a:lumMod val="25000"/>
                      </a:srgbClr>
                    </a:solidFill>
                    <a:latin typeface="Calibri"/>
                  </a:rPr>
                  <a:t>But pH&gt; pKa</a:t>
                </a:r>
                <a:r>
                  <a:rPr lang="en-US" sz="2800" baseline="-25000" dirty="0" smtClean="0">
                    <a:solidFill>
                      <a:srgbClr val="E7E6E6">
                        <a:lumMod val="25000"/>
                      </a:srgbClr>
                    </a:solidFill>
                    <a:latin typeface="Calibri"/>
                  </a:rPr>
                  <a:t>Rhamnolipid</a:t>
                </a:r>
                <a:r>
                  <a:rPr lang="en-US" sz="2800" dirty="0" smtClean="0">
                    <a:solidFill>
                      <a:srgbClr val="E7E6E6">
                        <a:lumMod val="25000"/>
                      </a:srgbClr>
                    </a:solidFill>
                    <a:latin typeface="Calibri"/>
                  </a:rPr>
                  <a:t> ~ 4.8, </a:t>
                </a:r>
                <a:r>
                  <a:rPr lang="en-US" sz="2800" dirty="0" err="1" smtClean="0">
                    <a:solidFill>
                      <a:srgbClr val="E7E6E6">
                        <a:lumMod val="25000"/>
                      </a:srgbClr>
                    </a:solidFill>
                    <a:latin typeface="Calibri"/>
                  </a:rPr>
                  <a:t>Rhamnolipid</a:t>
                </a:r>
                <a:r>
                  <a:rPr lang="en-US" sz="2800" dirty="0" smtClean="0">
                    <a:solidFill>
                      <a:srgbClr val="E7E6E6">
                        <a:lumMod val="25000"/>
                      </a:srgbClr>
                    </a:solidFill>
                    <a:latin typeface="Calibri"/>
                  </a:rPr>
                  <a:t>: </a:t>
                </a:r>
                <a:r>
                  <a:rPr lang="en-US" sz="2800" dirty="0" smtClean="0">
                    <a:solidFill>
                      <a:srgbClr val="5B9BD5"/>
                    </a:solidFill>
                    <a:latin typeface="Calibri"/>
                  </a:rPr>
                  <a:t>anionic </a:t>
                </a:r>
                <a:r>
                  <a:rPr lang="en-US" sz="2800" dirty="0" smtClean="0">
                    <a:solidFill>
                      <a:schemeClr val="bg2">
                        <a:lumMod val="75000"/>
                      </a:schemeClr>
                    </a:solidFill>
                    <a:latin typeface="Calibri"/>
                    <a:sym typeface="Symbol"/>
                  </a:rPr>
                  <a:t></a:t>
                </a:r>
                <a:r>
                  <a:rPr lang="en-US" sz="2800" dirty="0" smtClean="0">
                    <a:solidFill>
                      <a:srgbClr val="E7E6E6">
                        <a:lumMod val="25000"/>
                      </a:srgbClr>
                    </a:solidFill>
                    <a:latin typeface="Calibri"/>
                  </a:rPr>
                  <a:t> migrate s </a:t>
                </a:r>
                <a:r>
                  <a:rPr lang="en-US" sz="2800" dirty="0" smtClean="0">
                    <a:solidFill>
                      <a:srgbClr val="5B9BD5"/>
                    </a:solidFill>
                    <a:latin typeface="Calibri"/>
                  </a:rPr>
                  <a:t>to anode </a:t>
                </a:r>
                <a:r>
                  <a:rPr lang="en-US" sz="2800" dirty="0" smtClean="0">
                    <a:solidFill>
                      <a:srgbClr val="E7E6E6">
                        <a:lumMod val="25000"/>
                      </a:srgbClr>
                    </a:solidFill>
                    <a:latin typeface="Calibri"/>
                  </a:rPr>
                  <a:t>(opposed to EOF)                  detrimental for removing organics?</a:t>
                </a:r>
              </a:p>
            </p:txBody>
          </p:sp>
        </p:grpSp>
        <p:sp>
          <p:nvSpPr>
            <p:cNvPr id="100" name="Flèche droite 99"/>
            <p:cNvSpPr/>
            <p:nvPr/>
          </p:nvSpPr>
          <p:spPr>
            <a:xfrm>
              <a:off x="20866661" y="26642356"/>
              <a:ext cx="708597" cy="30769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15929013" y="27044930"/>
            <a:ext cx="13966199" cy="6580141"/>
            <a:chOff x="75258" y="1860880"/>
            <a:chExt cx="9068742" cy="4238104"/>
          </a:xfrm>
        </p:grpSpPr>
        <p:sp>
          <p:nvSpPr>
            <p:cNvPr id="102" name="Rectangle 101"/>
            <p:cNvSpPr/>
            <p:nvPr/>
          </p:nvSpPr>
          <p:spPr>
            <a:xfrm>
              <a:off x="263044" y="5127651"/>
              <a:ext cx="4501018" cy="89204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Ø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</a:rPr>
                <a:t>PAHs, PCBs: migrate from 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5B9BD5"/>
                  </a:solidFill>
                  <a:effectLst/>
                  <a:uLnTx/>
                  <a:uFillTx/>
                  <a:latin typeface="Calibri"/>
                </a:rPr>
                <a:t>middle 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</a:rPr>
                <a:t>to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5B9BD5"/>
                  </a:solidFill>
                  <a:effectLst/>
                  <a:uLnTx/>
                  <a:uFillTx/>
                  <a:latin typeface="Calibri"/>
                </a:rPr>
                <a:t> anode</a:t>
              </a:r>
            </a:p>
            <a:p>
              <a:pPr marL="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5B9BD5"/>
                  </a:solidFill>
                  <a:effectLst/>
                  <a:uLnTx/>
                  <a:uFillTx/>
                  <a:latin typeface="Calibri"/>
                </a:rPr>
                <a:t>          poor 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</a:rPr>
                <a:t>removals for PAHs </a:t>
              </a:r>
            </a:p>
            <a:p>
              <a:pPr marL="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</a:rPr>
                <a:t>          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5B9BD5"/>
                  </a:solidFill>
                  <a:effectLst/>
                  <a:uLnTx/>
                  <a:uFillTx/>
                  <a:latin typeface="Calibri"/>
                </a:rPr>
                <a:t>no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</a:rPr>
                <a:t> removals for PCBs</a:t>
              </a: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Ø"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</a:rPr>
                <a:t>Problem with the 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5B9BD5"/>
                  </a:solidFill>
                  <a:effectLst/>
                  <a:uLnTx/>
                  <a:uFillTx/>
                  <a:latin typeface="Calibri"/>
                </a:rPr>
                <a:t>anionic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</a:rPr>
                <a:t>  </a:t>
              </a:r>
              <a:r>
                <a:rPr kumimoji="0" lang="en-US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</a:rPr>
                <a:t>biosurfactant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</a:rPr>
                <a:t>?</a:t>
              </a:r>
            </a:p>
          </p:txBody>
        </p:sp>
        <p:graphicFrame>
          <p:nvGraphicFramePr>
            <p:cNvPr id="103" name="图表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32458605"/>
                </p:ext>
              </p:extLst>
            </p:nvPr>
          </p:nvGraphicFramePr>
          <p:xfrm>
            <a:off x="75258" y="1860880"/>
            <a:ext cx="4711336" cy="30349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1"/>
            </a:graphicData>
          </a:graphic>
        </p:graphicFrame>
        <p:graphicFrame>
          <p:nvGraphicFramePr>
            <p:cNvPr id="104" name="图表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01247400"/>
                </p:ext>
              </p:extLst>
            </p:nvPr>
          </p:nvGraphicFramePr>
          <p:xfrm>
            <a:off x="4838700" y="1860880"/>
            <a:ext cx="4230655" cy="30349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2"/>
            </a:graphicData>
          </a:graphic>
        </p:graphicFrame>
        <p:sp>
          <p:nvSpPr>
            <p:cNvPr id="105" name="Rectangle 104"/>
            <p:cNvSpPr/>
            <p:nvPr/>
          </p:nvSpPr>
          <p:spPr>
            <a:xfrm>
              <a:off x="4918361" y="5127651"/>
              <a:ext cx="4225639" cy="97133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Ø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</a:rPr>
                <a:t>Heavy metals: migration only begins</a:t>
              </a:r>
            </a:p>
            <a:p>
              <a:pPr marL="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5B9BD5"/>
                  </a:solidFill>
                  <a:effectLst/>
                  <a:uLnTx/>
                  <a:uFillTx/>
                  <a:latin typeface="Calibri"/>
                </a:rPr>
                <a:t>           Poor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</a:rPr>
                <a:t> removals (1-18%)</a:t>
              </a: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>
                    <a:lumMod val="85000"/>
                    <a:lumOff val="15000"/>
                  </a:prstClr>
                </a:buClr>
                <a:buSzTx/>
                <a:buFont typeface="Wingdings" panose="05000000000000000000" pitchFamily="2" charset="2"/>
                <a:buChar char="Ø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5B9BD5"/>
                  </a:solidFill>
                  <a:effectLst/>
                  <a:uLnTx/>
                  <a:uFillTx/>
                  <a:latin typeface="Calibri"/>
                </a:rPr>
                <a:t>Not enough time 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</a:rPr>
                <a:t>to migrate more to the electrodes?</a:t>
              </a:r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15749587" y="34226992"/>
            <a:ext cx="14113431" cy="7795145"/>
            <a:chOff x="15768122" y="35409456"/>
            <a:chExt cx="9119167" cy="5548174"/>
          </a:xfrm>
        </p:grpSpPr>
        <p:graphicFrame>
          <p:nvGraphicFramePr>
            <p:cNvPr id="115" name="Graphique 114"/>
            <p:cNvGraphicFramePr/>
            <p:nvPr>
              <p:extLst>
                <p:ext uri="{D42A27DB-BD31-4B8C-83A1-F6EECF244321}">
                  <p14:modId xmlns:p14="http://schemas.microsoft.com/office/powerpoint/2010/main" val="4266052665"/>
                </p:ext>
              </p:extLst>
            </p:nvPr>
          </p:nvGraphicFramePr>
          <p:xfrm>
            <a:off x="16037293" y="36220939"/>
            <a:ext cx="4692334" cy="283077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3"/>
            </a:graphicData>
          </a:graphic>
        </p:graphicFrame>
        <p:grpSp>
          <p:nvGrpSpPr>
            <p:cNvPr id="116" name="Groupe 115"/>
            <p:cNvGrpSpPr/>
            <p:nvPr/>
          </p:nvGrpSpPr>
          <p:grpSpPr>
            <a:xfrm>
              <a:off x="21304710" y="36648791"/>
              <a:ext cx="3582579" cy="3781791"/>
              <a:chOff x="5577693" y="2236006"/>
              <a:chExt cx="3642816" cy="3663447"/>
            </a:xfrm>
          </p:grpSpPr>
          <p:graphicFrame>
            <p:nvGraphicFramePr>
              <p:cNvPr id="117" name="Objet 1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51414284"/>
                  </p:ext>
                </p:extLst>
              </p:nvPr>
            </p:nvGraphicFramePr>
            <p:xfrm>
              <a:off x="5577693" y="2391142"/>
              <a:ext cx="3642816" cy="35083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8" r:id="rId24" imgW="5555880" imgH="5382720" progId="SigmaPlotGraphicObject.10">
                      <p:embed/>
                    </p:oleObj>
                  </mc:Choice>
                  <mc:Fallback>
                    <p:oleObj r:id="rId24" imgW="5555880" imgH="5382720" progId="SigmaPlotGraphicObject.10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77693" y="2391142"/>
                            <a:ext cx="3642816" cy="3508311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8" name="ZoneTexte 117"/>
              <p:cNvSpPr txBox="1"/>
              <p:nvPr/>
            </p:nvSpPr>
            <p:spPr>
              <a:xfrm>
                <a:off x="6184924" y="2236006"/>
                <a:ext cx="2947755" cy="283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PAHs remediation by 2</a:t>
                </a:r>
                <a:r>
                  <a:rPr kumimoji="0" lang="en-US" sz="2000" b="1" i="0" u="none" strike="noStrike" kern="0" cap="none" spc="0" normalizeH="0" baseline="30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nd</a:t>
                </a:r>
                <a:r>
                  <a:rPr kumimoji="0" lang="en-US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 treatment</a:t>
                </a:r>
              </a:p>
            </p:txBody>
          </p:sp>
        </p:grpSp>
        <p:pic>
          <p:nvPicPr>
            <p:cNvPr id="119" name="Image 118"/>
            <p:cNvPicPr>
              <a:picLocks noChangeAspect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84098" y="37025262"/>
              <a:ext cx="945250" cy="807892"/>
            </a:xfrm>
            <a:prstGeom prst="rect">
              <a:avLst/>
            </a:prstGeom>
          </p:spPr>
        </p:pic>
        <p:sp>
          <p:nvSpPr>
            <p:cNvPr id="120" name="ZoneTexte 119"/>
            <p:cNvSpPr txBox="1"/>
            <p:nvPr/>
          </p:nvSpPr>
          <p:spPr>
            <a:xfrm>
              <a:off x="17146713" y="40529214"/>
              <a:ext cx="3564294" cy="428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1" dirty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Need </a:t>
              </a:r>
              <a:r>
                <a:rPr lang="en-US" sz="3200" b="1" dirty="0" smtClean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longer-time </a:t>
              </a:r>
              <a:r>
                <a:rPr lang="en-US" sz="3200" b="1" dirty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treatment </a:t>
              </a:r>
            </a:p>
          </p:txBody>
        </p:sp>
        <p:sp>
          <p:nvSpPr>
            <p:cNvPr id="121" name="Espace réservé du contenu 2"/>
            <p:cNvSpPr txBox="1">
              <a:spLocks/>
            </p:cNvSpPr>
            <p:nvPr/>
          </p:nvSpPr>
          <p:spPr>
            <a:xfrm>
              <a:off x="15768122" y="35409456"/>
              <a:ext cx="9072891" cy="123933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Wingdings 2" pitchFamily="18" charset="2"/>
                <a:buChar char="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Wingdings 2" pitchFamily="18" charset="2"/>
                <a:buChar char="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Wingdings 2" pitchFamily="18" charset="2"/>
                <a:buChar char="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spcBef>
                  <a:spcPct val="20000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spcBef>
                  <a:spcPct val="20000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spcBef>
                  <a:spcPct val="20000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spcBef>
                  <a:spcPct val="20000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fontAlgn="auto">
                <a:spcAft>
                  <a:spcPts val="0"/>
                </a:spcAft>
                <a:defRPr/>
              </a:pPr>
              <a:r>
                <a:rPr lang="en-US" sz="3600" b="1" dirty="0" smtClean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 </a:t>
              </a:r>
              <a:r>
                <a:rPr lang="en-US" sz="3600" b="1" dirty="0" smtClean="0">
                  <a:solidFill>
                    <a:schemeClr val="bg2">
                      <a:lumMod val="75000"/>
                    </a:schemeClr>
                  </a:solidFill>
                  <a:latin typeface="Calibri"/>
                </a:rPr>
                <a:t>24-days</a:t>
              </a:r>
              <a:r>
                <a:rPr lang="en-US" sz="3600" dirty="0" smtClean="0">
                  <a:solidFill>
                    <a:schemeClr val="bg2">
                      <a:lumMod val="75000"/>
                    </a:schemeClr>
                  </a:solidFill>
                  <a:latin typeface="Calibri"/>
                </a:rPr>
                <a:t> </a:t>
              </a:r>
              <a:r>
                <a:rPr lang="en-US" sz="3600" dirty="0">
                  <a:solidFill>
                    <a:schemeClr val="bg2">
                      <a:lumMod val="75000"/>
                    </a:schemeClr>
                  </a:solidFill>
                  <a:latin typeface="Calibri"/>
                </a:rPr>
                <a:t>treatment </a:t>
              </a:r>
              <a:r>
                <a:rPr lang="en-US" sz="3600" dirty="0" smtClean="0">
                  <a:solidFill>
                    <a:schemeClr val="bg2">
                      <a:lumMod val="75000"/>
                    </a:schemeClr>
                  </a:solidFill>
                  <a:latin typeface="Calibri"/>
                </a:rPr>
                <a:t>: </a:t>
              </a:r>
              <a:r>
                <a:rPr lang="en-US" sz="3200" b="1" dirty="0" smtClean="0">
                  <a:solidFill>
                    <a:schemeClr val="bg2">
                      <a:lumMod val="75000"/>
                    </a:schemeClr>
                  </a:solidFill>
                  <a:latin typeface="Calibri"/>
                </a:rPr>
                <a:t>Citric </a:t>
              </a:r>
              <a:r>
                <a:rPr lang="en-US" sz="3200" b="1" dirty="0">
                  <a:solidFill>
                    <a:schemeClr val="bg2">
                      <a:lumMod val="75000"/>
                    </a:schemeClr>
                  </a:solidFill>
                  <a:latin typeface="Calibri"/>
                </a:rPr>
                <a:t>acid + </a:t>
              </a:r>
              <a:r>
                <a:rPr lang="en-US" sz="3200" b="1" dirty="0" err="1">
                  <a:solidFill>
                    <a:schemeClr val="bg2">
                      <a:lumMod val="75000"/>
                    </a:schemeClr>
                  </a:solidFill>
                  <a:latin typeface="Calibri"/>
                </a:rPr>
                <a:t>Rhamnolipid</a:t>
              </a:r>
              <a:r>
                <a:rPr lang="en-US" sz="3200" b="1" dirty="0">
                  <a:solidFill>
                    <a:schemeClr val="bg2">
                      <a:lumMod val="75000"/>
                    </a:schemeClr>
                  </a:solidFill>
                  <a:latin typeface="Calibri"/>
                </a:rPr>
                <a:t> or </a:t>
              </a:r>
              <a:r>
                <a:rPr lang="en-US" sz="3200" b="1" dirty="0" err="1">
                  <a:solidFill>
                    <a:schemeClr val="bg2">
                      <a:lumMod val="75000"/>
                    </a:schemeClr>
                  </a:solidFill>
                  <a:latin typeface="Calibri"/>
                </a:rPr>
                <a:t>viscosin</a:t>
              </a:r>
              <a:r>
                <a:rPr lang="en-US" sz="3200" b="1" dirty="0">
                  <a:solidFill>
                    <a:schemeClr val="bg2">
                      <a:lumMod val="75000"/>
                    </a:schemeClr>
                  </a:solidFill>
                  <a:latin typeface="Calibri"/>
                </a:rPr>
                <a:t>-like </a:t>
              </a:r>
              <a:r>
                <a:rPr lang="en-US" sz="3200" b="1" dirty="0" err="1" smtClean="0">
                  <a:solidFill>
                    <a:schemeClr val="bg2">
                      <a:lumMod val="75000"/>
                    </a:schemeClr>
                  </a:solidFill>
                  <a:latin typeface="Calibri"/>
                </a:rPr>
                <a:t>biosurfactants</a:t>
              </a:r>
              <a:endParaRPr lang="en-US" sz="3200" b="1" dirty="0" smtClean="0">
                <a:solidFill>
                  <a:schemeClr val="bg2">
                    <a:lumMod val="75000"/>
                  </a:schemeClr>
                </a:solidFill>
                <a:latin typeface="Calibri"/>
              </a:endParaRPr>
            </a:p>
            <a:p>
              <a:pPr marL="0" lvl="0" indent="0" algn="ctr" fontAlgn="auto">
                <a:spcAft>
                  <a:spcPts val="0"/>
                </a:spcAft>
                <a:buNone/>
                <a:defRPr/>
              </a:pPr>
              <a:r>
                <a:rPr lang="en-US" sz="2800" dirty="0" smtClean="0">
                  <a:solidFill>
                    <a:sysClr val="windowText" lastClr="000000"/>
                  </a:solidFill>
                  <a:latin typeface="Calibri"/>
                </a:rPr>
                <a:t>(periodic </a:t>
              </a:r>
              <a:r>
                <a:rPr lang="en-US" sz="2800" dirty="0">
                  <a:solidFill>
                    <a:sysClr val="windowText" lastClr="000000"/>
                  </a:solidFill>
                  <a:latin typeface="Calibri"/>
                </a:rPr>
                <a:t>voltage: 5 days on/2 days off, energy savings</a:t>
              </a:r>
              <a:r>
                <a:rPr lang="en-US" sz="2800" dirty="0" smtClean="0">
                  <a:solidFill>
                    <a:sysClr val="windowText" lastClr="000000"/>
                  </a:solidFill>
                  <a:latin typeface="Calibri"/>
                </a:rPr>
                <a:t>)</a:t>
              </a:r>
              <a:endParaRPr lang="en-US" sz="2800" dirty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15886993" y="38973387"/>
              <a:ext cx="5762028" cy="155582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800" dirty="0" smtClean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“Flush” effect of periodic </a:t>
              </a:r>
              <a:r>
                <a:rPr lang="en-US" sz="2800" dirty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voltage on </a:t>
              </a:r>
              <a:r>
                <a:rPr lang="en-US" sz="2800" dirty="0">
                  <a:solidFill>
                    <a:srgbClr val="E7E6E6">
                      <a:lumMod val="25000"/>
                    </a:srgbClr>
                  </a:solidFill>
                  <a:latin typeface="Algerian" panose="04020705040A02060702" pitchFamily="82" charset="0"/>
                </a:rPr>
                <a:t>I</a:t>
              </a:r>
              <a:r>
                <a:rPr lang="en-US" sz="2800" dirty="0" smtClean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 : more </a:t>
              </a:r>
              <a:r>
                <a:rPr lang="en-US" sz="2800" dirty="0" smtClean="0">
                  <a:solidFill>
                    <a:srgbClr val="5B9BD5"/>
                  </a:solidFill>
                  <a:latin typeface="Calibri"/>
                </a:rPr>
                <a:t>important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800" dirty="0" smtClean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PAHs depletion at cathode side</a:t>
              </a:r>
            </a:p>
            <a:p>
              <a:pPr lvl="1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 smtClean="0">
                  <a:solidFill>
                    <a:srgbClr val="5B9BD5"/>
                  </a:solidFill>
                  <a:latin typeface="Calibri"/>
                </a:rPr>
                <a:t>  Better</a:t>
              </a:r>
              <a:r>
                <a:rPr lang="en-US" sz="2400" dirty="0" smtClean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 removals (-25%)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800" dirty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Heavy metals: </a:t>
              </a:r>
            </a:p>
            <a:p>
              <a:pPr lvl="1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 smtClean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  Cd</a:t>
              </a:r>
              <a:r>
                <a:rPr lang="en-US" sz="2400" dirty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, </a:t>
              </a:r>
              <a:r>
                <a:rPr lang="en-US" sz="2400" dirty="0" err="1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Pb</a:t>
              </a:r>
              <a:r>
                <a:rPr lang="en-US" sz="2400" dirty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, Zn: </a:t>
              </a:r>
              <a:r>
                <a:rPr lang="en-US" sz="2400" dirty="0" smtClean="0">
                  <a:solidFill>
                    <a:srgbClr val="5B9BD5"/>
                  </a:solidFill>
                  <a:latin typeface="Calibri"/>
                </a:rPr>
                <a:t>better</a:t>
              </a:r>
              <a:r>
                <a:rPr lang="en-US" sz="2400" dirty="0" smtClean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 removals than 1</a:t>
              </a:r>
              <a:r>
                <a:rPr lang="en-US" sz="2400" baseline="30000" dirty="0" smtClean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st</a:t>
              </a:r>
              <a:r>
                <a:rPr lang="en-US" sz="2400" dirty="0" smtClean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 test (11-34%)</a:t>
              </a:r>
            </a:p>
          </p:txBody>
        </p:sp>
        <p:sp>
          <p:nvSpPr>
            <p:cNvPr id="123" name="Flèche droite 122"/>
            <p:cNvSpPr/>
            <p:nvPr/>
          </p:nvSpPr>
          <p:spPr>
            <a:xfrm>
              <a:off x="16506653" y="40614875"/>
              <a:ext cx="516448" cy="270588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274819" y="27833411"/>
            <a:ext cx="15315572" cy="7533709"/>
            <a:chOff x="80408" y="731286"/>
            <a:chExt cx="9084094" cy="6108807"/>
          </a:xfrm>
        </p:grpSpPr>
        <p:pic>
          <p:nvPicPr>
            <p:cNvPr id="124" name="Image 123"/>
            <p:cNvPicPr/>
            <p:nvPr/>
          </p:nvPicPr>
          <p:blipFill>
            <a:blip r:embed="rId27"/>
            <a:stretch>
              <a:fillRect/>
            </a:stretch>
          </p:blipFill>
          <p:spPr>
            <a:xfrm>
              <a:off x="80408" y="1961576"/>
              <a:ext cx="4553363" cy="3723719"/>
            </a:xfrm>
            <a:prstGeom prst="rect">
              <a:avLst/>
            </a:prstGeom>
          </p:spPr>
        </p:pic>
        <p:pic>
          <p:nvPicPr>
            <p:cNvPr id="125" name="Image 124"/>
            <p:cNvPicPr/>
            <p:nvPr/>
          </p:nvPicPr>
          <p:blipFill>
            <a:blip r:embed="rId28"/>
            <a:stretch>
              <a:fillRect/>
            </a:stretch>
          </p:blipFill>
          <p:spPr>
            <a:xfrm>
              <a:off x="4635022" y="1968422"/>
              <a:ext cx="4512557" cy="3723719"/>
            </a:xfrm>
            <a:prstGeom prst="rect">
              <a:avLst/>
            </a:prstGeom>
          </p:spPr>
        </p:pic>
        <p:sp>
          <p:nvSpPr>
            <p:cNvPr id="126" name="ZoneTexte 125"/>
            <p:cNvSpPr txBox="1"/>
            <p:nvPr/>
          </p:nvSpPr>
          <p:spPr>
            <a:xfrm>
              <a:off x="1633681" y="2144962"/>
              <a:ext cx="2407534" cy="474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3200" dirty="0" smtClean="0">
                  <a:solidFill>
                    <a:prstClr val="black"/>
                  </a:solidFill>
                  <a:latin typeface="Calibri"/>
                </a:rPr>
                <a:t>Citric acid + Tween 20</a:t>
              </a:r>
              <a:endParaRPr lang="en-US" sz="32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7" name="ZoneTexte 126"/>
            <p:cNvSpPr txBox="1"/>
            <p:nvPr/>
          </p:nvSpPr>
          <p:spPr>
            <a:xfrm>
              <a:off x="6196390" y="2137234"/>
              <a:ext cx="2407534" cy="474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3200" dirty="0" smtClean="0">
                  <a:solidFill>
                    <a:prstClr val="black"/>
                  </a:solidFill>
                  <a:latin typeface="Calibri"/>
                </a:rPr>
                <a:t>Citric acid + SDS</a:t>
              </a:r>
              <a:endParaRPr lang="en-US" sz="32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8" name="ZoneTexte 127"/>
            <p:cNvSpPr txBox="1"/>
            <p:nvPr/>
          </p:nvSpPr>
          <p:spPr>
            <a:xfrm>
              <a:off x="80408" y="5866790"/>
              <a:ext cx="9084094" cy="97330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285750" indent="-285750"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lang="en-US" sz="3600" b="1" dirty="0" smtClean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Citric acid + Tween 20: </a:t>
              </a:r>
              <a:r>
                <a:rPr lang="en-US" sz="3600" b="1" dirty="0" smtClean="0">
                  <a:solidFill>
                    <a:srgbClr val="5B9BD5"/>
                  </a:solidFill>
                  <a:latin typeface="Calibri"/>
                </a:rPr>
                <a:t>better removals </a:t>
              </a:r>
              <a:r>
                <a:rPr lang="en-US" sz="3600" b="1" dirty="0" smtClean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for PAHs</a:t>
              </a:r>
            </a:p>
            <a:p>
              <a:pPr lvl="1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3200" dirty="0" smtClean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    Anionic surfactant SDS </a:t>
              </a:r>
              <a:r>
                <a:rPr lang="en-US" sz="3200" b="1" dirty="0" smtClean="0">
                  <a:solidFill>
                    <a:srgbClr val="5B9BD5"/>
                  </a:solidFill>
                  <a:latin typeface="Calibri"/>
                </a:rPr>
                <a:t>moves against </a:t>
              </a:r>
              <a:r>
                <a:rPr lang="en-US" sz="3200" dirty="0" smtClean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EOF</a:t>
              </a:r>
              <a:r>
                <a:rPr lang="en-US" sz="3600" dirty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 </a:t>
              </a:r>
              <a:r>
                <a:rPr lang="en-US" sz="3600" dirty="0" smtClean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          </a:t>
              </a:r>
              <a:r>
                <a:rPr lang="en-US" sz="3200" dirty="0" smtClean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detrimental </a:t>
              </a:r>
              <a:r>
                <a:rPr lang="en-US" sz="3200" dirty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for removing </a:t>
              </a:r>
              <a:r>
                <a:rPr lang="en-US" sz="3200" dirty="0" smtClean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organics</a:t>
              </a:r>
              <a:endParaRPr lang="en-US" sz="3200" dirty="0">
                <a:solidFill>
                  <a:srgbClr val="E7E6E6">
                    <a:lumMod val="25000"/>
                  </a:srgbClr>
                </a:solidFill>
                <a:latin typeface="Calibri"/>
              </a:endParaRPr>
            </a:p>
          </p:txBody>
        </p:sp>
        <p:sp>
          <p:nvSpPr>
            <p:cNvPr id="129" name="Espace réservé du contenu 2"/>
            <p:cNvSpPr txBox="1">
              <a:spLocks/>
            </p:cNvSpPr>
            <p:nvPr/>
          </p:nvSpPr>
          <p:spPr>
            <a:xfrm>
              <a:off x="127364" y="731286"/>
              <a:ext cx="8889884" cy="273514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Wingdings 2" pitchFamily="18" charset="2"/>
                <a:buChar char="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Wingdings 2" pitchFamily="18" charset="2"/>
                <a:buChar char="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Wingdings 2" pitchFamily="18" charset="2"/>
                <a:buChar char="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spcBef>
                  <a:spcPct val="20000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spcBef>
                  <a:spcPct val="20000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spcBef>
                  <a:spcPct val="20000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spcBef>
                  <a:spcPct val="20000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685800" rtl="0" eaLnBrk="1" fontAlgn="auto" latinLnBrk="0" hangingPunct="1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Char char=""/>
                <a:tabLst/>
                <a:defRPr/>
              </a:pPr>
              <a:r>
                <a:rPr lang="en-US" sz="4400" b="1" dirty="0">
                  <a:solidFill>
                    <a:schemeClr val="bg2">
                      <a:lumMod val="75000"/>
                    </a:schemeClr>
                  </a:solidFill>
                  <a:latin typeface="Calibri"/>
                </a:rPr>
                <a:t>Anionic or nonionic surfactants  ?</a:t>
              </a:r>
            </a:p>
            <a:p>
              <a:pPr marL="342900" marR="0" lvl="1" indent="0" algn="l" defTabSz="685800" rtl="0" eaLnBrk="1" fontAlgn="auto" latinLnBrk="0" hangingPunct="1">
                <a:lnSpc>
                  <a:spcPct val="90000"/>
                </a:lnSpc>
                <a:spcBef>
                  <a:spcPts val="375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Citric acid + </a:t>
              </a:r>
              <a:r>
                <a:rPr kumimoji="0" 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B9BD5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nonionic</a:t>
              </a:r>
              <a:r>
                <a:rPr kumimoji="0" 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Tween 20  </a:t>
              </a:r>
              <a:r>
                <a:rPr kumimoji="0" lang="en-US" sz="4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A5A5A5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or</a:t>
              </a:r>
              <a:r>
                <a:rPr kumimoji="0" 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Citric acid + </a:t>
              </a:r>
              <a:r>
                <a:rPr kumimoji="0" 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B9BD5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anionic</a:t>
              </a:r>
              <a:r>
                <a:rPr kumimoji="0" 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SDS, </a:t>
              </a: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12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days treatment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30" name="Groupe 129"/>
          <p:cNvGrpSpPr/>
          <p:nvPr/>
        </p:nvGrpSpPr>
        <p:grpSpPr>
          <a:xfrm>
            <a:off x="248783" y="35725416"/>
            <a:ext cx="15721887" cy="6538426"/>
            <a:chOff x="814386" y="6255121"/>
            <a:chExt cx="15712215" cy="10925316"/>
          </a:xfrm>
        </p:grpSpPr>
        <p:sp>
          <p:nvSpPr>
            <p:cNvPr id="131" name="Rectangle 130"/>
            <p:cNvSpPr/>
            <p:nvPr/>
          </p:nvSpPr>
          <p:spPr bwMode="auto">
            <a:xfrm>
              <a:off x="814386" y="6255121"/>
              <a:ext cx="15712215" cy="10925316"/>
            </a:xfrm>
            <a:prstGeom prst="rect">
              <a:avLst/>
            </a:prstGeom>
            <a:solidFill>
              <a:srgbClr val="FFB3B3"/>
            </a:solidFill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176713" eaLnBrk="1" hangingPunct="1"/>
              <a:r>
                <a:rPr lang="en-US" sz="5400" b="1" dirty="0" smtClean="0">
                  <a:solidFill>
                    <a:schemeClr val="bg2">
                      <a:lumMod val="75000"/>
                    </a:schemeClr>
                  </a:solidFill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reflection blurRad="6350" stA="55000" endA="300" endPos="45500" dir="5400000" sy="-100000" algn="bl" rotWithShape="0"/>
                  </a:effectLst>
                  <a:latin typeface="Berlin Sans FB Demi" panose="020E0802020502020306" pitchFamily="34" charset="0"/>
                </a:rPr>
                <a:t>   Possible improvements               Conclusion </a:t>
              </a:r>
              <a:endParaRPr lang="en-US" sz="5400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</a:endParaRPr>
            </a:p>
          </p:txBody>
        </p:sp>
        <p:cxnSp>
          <p:nvCxnSpPr>
            <p:cNvPr id="132" name="Connecteur droit 131"/>
            <p:cNvCxnSpPr/>
            <p:nvPr/>
          </p:nvCxnSpPr>
          <p:spPr bwMode="auto">
            <a:xfrm>
              <a:off x="814387" y="8266690"/>
              <a:ext cx="15316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8" name="Groupe 27"/>
          <p:cNvGrpSpPr/>
          <p:nvPr/>
        </p:nvGrpSpPr>
        <p:grpSpPr>
          <a:xfrm>
            <a:off x="297351" y="37284977"/>
            <a:ext cx="15481431" cy="5197562"/>
            <a:chOff x="3431" y="1353047"/>
            <a:chExt cx="15481431" cy="4215203"/>
          </a:xfrm>
        </p:grpSpPr>
        <p:sp>
          <p:nvSpPr>
            <p:cNvPr id="135" name="Espace réservé du contenu 2"/>
            <p:cNvSpPr txBox="1">
              <a:spLocks/>
            </p:cNvSpPr>
            <p:nvPr/>
          </p:nvSpPr>
          <p:spPr>
            <a:xfrm>
              <a:off x="3431" y="1353047"/>
              <a:ext cx="8629413" cy="421520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Wingdings 2" pitchFamily="18" charset="2"/>
                <a:buChar char="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Wingdings 2" pitchFamily="18" charset="2"/>
                <a:buChar char="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Wingdings 2" pitchFamily="18" charset="2"/>
                <a:buChar char="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spcBef>
                  <a:spcPct val="20000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spcBef>
                  <a:spcPct val="20000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spcBef>
                  <a:spcPct val="20000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spcBef>
                  <a:spcPct val="20000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685800" rtl="0" eaLnBrk="1" fontAlgn="auto" latinLnBrk="0" hangingPunct="1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rgbClr val="E7E6E6">
                    <a:lumMod val="25000"/>
                  </a:srgbClr>
                </a:buClr>
                <a:buSzTx/>
                <a:buFont typeface="Wingdings" panose="05000000000000000000" pitchFamily="2" charset="2"/>
                <a:buChar char="Ø"/>
                <a:tabLst/>
                <a:defRPr/>
              </a:pPr>
              <a:r>
                <a:rPr kumimoji="0" lang="en-US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</a:t>
              </a:r>
              <a:r>
                <a:rPr kumimoji="0" lang="en-US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Testing </a:t>
              </a:r>
              <a:r>
                <a:rPr kumimoji="0" lang="en-US" sz="4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saponin</a:t>
              </a:r>
              <a:r>
                <a:rPr kumimoji="0" lang="en-US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(nonionic </a:t>
              </a:r>
              <a:r>
                <a:rPr kumimoji="0" lang="en-US" sz="4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bio</a:t>
              </a:r>
              <a:r>
                <a:rPr kumimoji="0" lang="en-US" sz="4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surfactant</a:t>
              </a:r>
              <a:r>
                <a:rPr kumimoji="0" lang="en-US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) instead of </a:t>
              </a:r>
              <a:r>
                <a:rPr kumimoji="0" lang="en-US" sz="4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rhamnolipid</a:t>
              </a:r>
              <a:endPara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171450" marR="0" lvl="0" indent="-171450" algn="l" defTabSz="685800" rtl="0" eaLnBrk="1" fontAlgn="auto" latinLnBrk="0" hangingPunct="1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Ø"/>
                <a:tabLst/>
                <a:defRPr/>
              </a:pPr>
              <a:r>
                <a:rPr kumimoji="0" lang="en-US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Higher </a:t>
              </a:r>
              <a:r>
                <a:rPr lang="en-US" sz="4400" dirty="0" err="1">
                  <a:solidFill>
                    <a:schemeClr val="bg2">
                      <a:lumMod val="75000"/>
                    </a:schemeClr>
                  </a:solidFill>
                  <a:latin typeface="Calibri"/>
                </a:rPr>
                <a:t>s</a:t>
              </a:r>
              <a:r>
                <a:rPr kumimoji="0" lang="en-US" sz="4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aponin</a:t>
              </a:r>
              <a:r>
                <a:rPr kumimoji="0" lang="en-US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concentration (biodegradability: regular renewal)</a:t>
              </a:r>
            </a:p>
            <a:p>
              <a:pPr marL="171450" marR="0" lvl="0" indent="-171450" algn="l" defTabSz="685800" rtl="0" eaLnBrk="1" fontAlgn="auto" latinLnBrk="0" hangingPunct="1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Ø"/>
                <a:tabLst/>
                <a:defRPr/>
              </a:pPr>
              <a:r>
                <a:rPr kumimoji="0" lang="en-US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Longer treatment time for clay and carbonate rich sediments</a:t>
              </a:r>
            </a:p>
            <a:p>
              <a:pPr marL="0" marR="0" lvl="0" indent="0" algn="l" defTabSz="685800" rtl="0" eaLnBrk="1" fontAlgn="auto" latinLnBrk="0" hangingPunct="1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6" name="Espace réservé du contenu 2"/>
            <p:cNvSpPr txBox="1">
              <a:spLocks/>
            </p:cNvSpPr>
            <p:nvPr/>
          </p:nvSpPr>
          <p:spPr>
            <a:xfrm>
              <a:off x="8321544" y="1388084"/>
              <a:ext cx="7163318" cy="344691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norm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Wingdings 2" pitchFamily="18" charset="2"/>
                <a:buChar char="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Wingdings 2" pitchFamily="18" charset="2"/>
                <a:buChar char="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Wingdings 2" pitchFamily="18" charset="2"/>
                <a:buChar char="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spcBef>
                  <a:spcPct val="20000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spcBef>
                  <a:spcPct val="20000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spcBef>
                  <a:spcPct val="20000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spcBef>
                  <a:spcPct val="20000"/>
                </a:spcBef>
                <a:buFont typeface="Wingdings 2" pitchFamily="18" charset="2"/>
                <a:buChar char="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lang="en-US" sz="4000" dirty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  </a:t>
              </a:r>
              <a:r>
                <a:rPr lang="en-US" sz="4000" dirty="0" smtClean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Mixtures of </a:t>
              </a:r>
              <a:r>
                <a:rPr lang="en-US" sz="4000" dirty="0" smtClean="0">
                  <a:solidFill>
                    <a:srgbClr val="70AD47"/>
                  </a:solidFill>
                  <a:latin typeface="Calibri"/>
                </a:rPr>
                <a:t>biodegradable</a:t>
              </a:r>
              <a:r>
                <a:rPr lang="en-US" sz="4000" dirty="0" smtClean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 chelating agents + </a:t>
              </a:r>
              <a:r>
                <a:rPr lang="en-US" sz="4000" dirty="0" err="1" smtClean="0">
                  <a:solidFill>
                    <a:srgbClr val="70AD47"/>
                  </a:solidFill>
                  <a:latin typeface="Calibri"/>
                </a:rPr>
                <a:t>bio</a:t>
              </a:r>
              <a:r>
                <a:rPr lang="en-US" sz="4000" dirty="0" err="1" smtClean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surfactants</a:t>
              </a:r>
              <a:endParaRPr lang="en-US" sz="4000" dirty="0" smtClean="0">
                <a:solidFill>
                  <a:srgbClr val="E7E6E6">
                    <a:lumMod val="25000"/>
                  </a:srgbClr>
                </a:solidFill>
                <a:latin typeface="Calibri"/>
              </a:endParaRPr>
            </a:p>
            <a:p>
              <a:pPr fontAlgn="auto"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endParaRPr lang="en-US" sz="4000" dirty="0">
                <a:solidFill>
                  <a:srgbClr val="E7E6E6">
                    <a:lumMod val="25000"/>
                  </a:srgbClr>
                </a:solidFill>
                <a:latin typeface="Calibri"/>
              </a:endParaRPr>
            </a:p>
            <a:p>
              <a:pPr marL="0" indent="0" algn="ctr" fontAlgn="auto">
                <a:spcAft>
                  <a:spcPts val="0"/>
                </a:spcAft>
                <a:buFont typeface="Wingdings 2" pitchFamily="18" charset="2"/>
                <a:buNone/>
              </a:pPr>
              <a:endParaRPr lang="en-US" sz="4000" dirty="0" smtClean="0">
                <a:solidFill>
                  <a:srgbClr val="5B9BD5"/>
                </a:solidFill>
                <a:latin typeface="Calibri"/>
              </a:endParaRPr>
            </a:p>
            <a:p>
              <a:pPr marL="0" indent="0" algn="ctr" fontAlgn="auto">
                <a:spcAft>
                  <a:spcPts val="0"/>
                </a:spcAft>
                <a:buFont typeface="Wingdings 2" pitchFamily="18" charset="2"/>
                <a:buNone/>
              </a:pPr>
              <a:r>
                <a:rPr lang="en-US" sz="4000" dirty="0" smtClean="0">
                  <a:solidFill>
                    <a:srgbClr val="5B9BD5"/>
                  </a:solidFill>
                  <a:latin typeface="Calibri"/>
                </a:rPr>
                <a:t>Promising</a:t>
              </a:r>
              <a:r>
                <a:rPr lang="en-US" sz="4000" dirty="0" smtClean="0">
                  <a:solidFill>
                    <a:srgbClr val="E7E6E6">
                      <a:lumMod val="25000"/>
                    </a:srgbClr>
                  </a:solidFill>
                  <a:latin typeface="Calibri"/>
                </a:rPr>
                <a:t> candidates for EK multi-decontamination</a:t>
              </a:r>
              <a:endParaRPr lang="en-US" sz="4000" dirty="0">
                <a:solidFill>
                  <a:srgbClr val="E7E6E6">
                    <a:lumMod val="25000"/>
                  </a:srgbClr>
                </a:solidFill>
                <a:latin typeface="Calibri"/>
              </a:endParaRPr>
            </a:p>
          </p:txBody>
        </p:sp>
      </p:grpSp>
      <p:sp>
        <p:nvSpPr>
          <p:cNvPr id="29" name="ZoneTexte 28"/>
          <p:cNvSpPr txBox="1"/>
          <p:nvPr/>
        </p:nvSpPr>
        <p:spPr>
          <a:xfrm>
            <a:off x="16001577" y="16679235"/>
            <a:ext cx="13990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Berlin Sans FB Demi" panose="020E0802020502020306" pitchFamily="34" charset="0"/>
              </a:rPr>
              <a:t>Tests </a:t>
            </a:r>
            <a:r>
              <a:rPr lang="en-US" sz="5400" b="1" dirty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Berlin Sans FB Demi" panose="020E0802020502020306" pitchFamily="34" charset="0"/>
              </a:rPr>
              <a:t>with a chelating agent and a surfactant </a:t>
            </a:r>
          </a:p>
        </p:txBody>
      </p:sp>
      <p:sp>
        <p:nvSpPr>
          <p:cNvPr id="137" name="Flèche droite 136"/>
          <p:cNvSpPr/>
          <p:nvPr/>
        </p:nvSpPr>
        <p:spPr>
          <a:xfrm rot="5400000">
            <a:off x="11747541" y="38788147"/>
            <a:ext cx="1002681" cy="982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" name="Groupe 106"/>
          <p:cNvGrpSpPr/>
          <p:nvPr/>
        </p:nvGrpSpPr>
        <p:grpSpPr>
          <a:xfrm>
            <a:off x="461924" y="17975262"/>
            <a:ext cx="7636185" cy="5121949"/>
            <a:chOff x="295274" y="1147435"/>
            <a:chExt cx="5295901" cy="3111589"/>
          </a:xfrm>
        </p:grpSpPr>
        <p:grpSp>
          <p:nvGrpSpPr>
            <p:cNvPr id="108" name="Groupe 107"/>
            <p:cNvGrpSpPr/>
            <p:nvPr/>
          </p:nvGrpSpPr>
          <p:grpSpPr>
            <a:xfrm>
              <a:off x="295275" y="1147435"/>
              <a:ext cx="5295900" cy="3111589"/>
              <a:chOff x="2413105" y="633085"/>
              <a:chExt cx="6254271" cy="3111589"/>
            </a:xfrm>
          </p:grpSpPr>
          <p:pic>
            <p:nvPicPr>
              <p:cNvPr id="112" name="图片 3"/>
              <p:cNvPicPr>
                <a:picLocks noChangeAspect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413105" y="633085"/>
                <a:ext cx="6254271" cy="3111589"/>
              </a:xfrm>
              <a:prstGeom prst="rect">
                <a:avLst/>
              </a:prstGeom>
              <a:gradFill flip="none" rotWithShape="1">
                <a:gsLst>
                  <a:gs pos="0">
                    <a:srgbClr val="CA90D4">
                      <a:tint val="66000"/>
                      <a:satMod val="160000"/>
                    </a:srgbClr>
                  </a:gs>
                  <a:gs pos="50000">
                    <a:srgbClr val="CA90D4">
                      <a:tint val="44500"/>
                      <a:satMod val="160000"/>
                    </a:srgbClr>
                  </a:gs>
                  <a:gs pos="100000">
                    <a:srgbClr val="CA90D4">
                      <a:tint val="23500"/>
                      <a:satMod val="160000"/>
                    </a:srgbClr>
                  </a:gs>
                </a:gsLst>
                <a:lin ang="8100000" scaled="1"/>
                <a:tileRect/>
              </a:gradFill>
            </p:spPr>
          </p:pic>
          <p:cxnSp>
            <p:nvCxnSpPr>
              <p:cNvPr id="113" name="直接箭头连接符 7"/>
              <p:cNvCxnSpPr/>
              <p:nvPr/>
            </p:nvCxnSpPr>
            <p:spPr>
              <a:xfrm>
                <a:off x="5202065" y="2473939"/>
                <a:ext cx="1148862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文本框 8"/>
              <p:cNvSpPr txBox="1"/>
              <p:nvPr/>
            </p:nvSpPr>
            <p:spPr>
              <a:xfrm>
                <a:off x="4933534" y="2058441"/>
                <a:ext cx="1685924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Electroosmotic flow</a:t>
                </a:r>
              </a:p>
              <a:p>
                <a:pPr algn="ctr"/>
                <a:r>
                  <a:rPr lang="en-US" altLang="zh-CN" sz="1050" dirty="0" smtClean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(EOF)</a:t>
                </a:r>
                <a:r>
                  <a:rPr lang="fr-FR" altLang="zh-CN" sz="1050" dirty="0" smtClean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  +</a:t>
                </a:r>
                <a:endParaRPr lang="fr-FR" sz="1050" dirty="0">
                  <a:solidFill>
                    <a:schemeClr val="accent3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4012444" y="1988569"/>
              <a:ext cx="131484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Evacuation of gas</a:t>
              </a:r>
              <a:endParaRPr lang="en-US" sz="1200" dirty="0"/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1763457" y="3594472"/>
              <a:ext cx="544735" cy="1869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Pump</a:t>
              </a:r>
              <a:endParaRPr lang="en-US" sz="1200" dirty="0" smtClean="0"/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295274" y="3898062"/>
              <a:ext cx="1060932" cy="1869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Balance</a:t>
              </a:r>
              <a:endParaRPr lang="en-US" sz="1200" dirty="0" smtClean="0"/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3294609" y="21785262"/>
            <a:ext cx="19752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Sediment sample</a:t>
            </a:r>
            <a:endParaRPr lang="en-US" sz="1800" dirty="0"/>
          </a:p>
        </p:txBody>
      </p:sp>
      <p:sp>
        <p:nvSpPr>
          <p:cNvPr id="133" name="Flèche droite 132"/>
          <p:cNvSpPr/>
          <p:nvPr/>
        </p:nvSpPr>
        <p:spPr>
          <a:xfrm>
            <a:off x="8332595" y="34904188"/>
            <a:ext cx="711392" cy="307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67000"/>
              <a:satMod val="105000"/>
              <a:lumMod val="110000"/>
            </a:schemeClr>
          </a:gs>
          <a:gs pos="50000">
            <a:schemeClr val="phClr">
              <a:tint val="73000"/>
              <a:satMod val="103000"/>
              <a:lumMod val="105000"/>
            </a:schemeClr>
          </a:gs>
          <a:gs pos="100000">
            <a:schemeClr val="phClr">
              <a:tint val="81000"/>
              <a:satMod val="109000"/>
              <a:lumMod val="105000"/>
            </a:schemeClr>
          </a:gs>
        </a:gsLst>
        <a:lin ang="5400000" scaled="0"/>
      </a:gradFill>
      <a:gradFill rotWithShape="1">
        <a:gsLst>
          <a:gs pos="0">
            <a:schemeClr val="phClr">
              <a:tint val="94000"/>
              <a:satMod val="103000"/>
              <a:lumMod val="102000"/>
            </a:schemeClr>
          </a:gs>
          <a:gs pos="50000">
            <a:schemeClr val="phClr">
              <a:shade val="100000"/>
              <a:satMod val="110000"/>
              <a:lumMod val="100000"/>
            </a:schemeClr>
          </a:gs>
          <a:gs pos="100000">
            <a:schemeClr val="phClr">
              <a:shade val="78000"/>
              <a:satMod val="120000"/>
              <a:lumMod val="99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hade val="98000"/>
              <a:satMod val="150000"/>
              <a:lumMod val="102000"/>
            </a:schemeClr>
          </a:gs>
          <a:gs pos="50000">
            <a:schemeClr val="phClr">
              <a:tint val="98000"/>
              <a:shade val="90000"/>
              <a:satMod val="13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67000"/>
              <a:satMod val="105000"/>
              <a:lumMod val="110000"/>
            </a:schemeClr>
          </a:gs>
          <a:gs pos="50000">
            <a:schemeClr val="phClr">
              <a:tint val="73000"/>
              <a:satMod val="103000"/>
              <a:lumMod val="105000"/>
            </a:schemeClr>
          </a:gs>
          <a:gs pos="100000">
            <a:schemeClr val="phClr">
              <a:tint val="81000"/>
              <a:satMod val="109000"/>
              <a:lumMod val="105000"/>
            </a:schemeClr>
          </a:gs>
        </a:gsLst>
        <a:lin ang="5400000" scaled="0"/>
      </a:gradFill>
      <a:gradFill rotWithShape="1">
        <a:gsLst>
          <a:gs pos="0">
            <a:schemeClr val="phClr">
              <a:tint val="94000"/>
              <a:satMod val="103000"/>
              <a:lumMod val="102000"/>
            </a:schemeClr>
          </a:gs>
          <a:gs pos="50000">
            <a:schemeClr val="phClr">
              <a:shade val="100000"/>
              <a:satMod val="110000"/>
              <a:lumMod val="100000"/>
            </a:schemeClr>
          </a:gs>
          <a:gs pos="100000">
            <a:schemeClr val="phClr">
              <a:shade val="78000"/>
              <a:satMod val="120000"/>
              <a:lumMod val="99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hade val="98000"/>
              <a:satMod val="150000"/>
              <a:lumMod val="102000"/>
            </a:schemeClr>
          </a:gs>
          <a:gs pos="50000">
            <a:schemeClr val="phClr">
              <a:tint val="98000"/>
              <a:shade val="90000"/>
              <a:satMod val="13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67000"/>
              <a:satMod val="105000"/>
              <a:lumMod val="110000"/>
            </a:schemeClr>
          </a:gs>
          <a:gs pos="50000">
            <a:schemeClr val="phClr">
              <a:tint val="73000"/>
              <a:satMod val="103000"/>
              <a:lumMod val="105000"/>
            </a:schemeClr>
          </a:gs>
          <a:gs pos="100000">
            <a:schemeClr val="phClr">
              <a:tint val="81000"/>
              <a:satMod val="109000"/>
              <a:lumMod val="105000"/>
            </a:schemeClr>
          </a:gs>
        </a:gsLst>
        <a:lin ang="5400000" scaled="0"/>
      </a:gradFill>
      <a:gradFill rotWithShape="1">
        <a:gsLst>
          <a:gs pos="0">
            <a:schemeClr val="phClr">
              <a:tint val="94000"/>
              <a:satMod val="103000"/>
              <a:lumMod val="102000"/>
            </a:schemeClr>
          </a:gs>
          <a:gs pos="50000">
            <a:schemeClr val="phClr">
              <a:shade val="100000"/>
              <a:satMod val="110000"/>
              <a:lumMod val="100000"/>
            </a:schemeClr>
          </a:gs>
          <a:gs pos="100000">
            <a:schemeClr val="phClr">
              <a:shade val="78000"/>
              <a:satMod val="120000"/>
              <a:lumMod val="99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hade val="98000"/>
              <a:satMod val="150000"/>
              <a:lumMod val="102000"/>
            </a:schemeClr>
          </a:gs>
          <a:gs pos="50000">
            <a:schemeClr val="phClr">
              <a:tint val="98000"/>
              <a:shade val="90000"/>
              <a:satMod val="13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67000"/>
              <a:satMod val="105000"/>
              <a:lumMod val="110000"/>
            </a:schemeClr>
          </a:gs>
          <a:gs pos="50000">
            <a:schemeClr val="phClr">
              <a:tint val="73000"/>
              <a:satMod val="103000"/>
              <a:lumMod val="105000"/>
            </a:schemeClr>
          </a:gs>
          <a:gs pos="100000">
            <a:schemeClr val="phClr">
              <a:tint val="81000"/>
              <a:satMod val="109000"/>
              <a:lumMod val="105000"/>
            </a:schemeClr>
          </a:gs>
        </a:gsLst>
        <a:lin ang="5400000" scaled="0"/>
      </a:gradFill>
      <a:gradFill rotWithShape="1">
        <a:gsLst>
          <a:gs pos="0">
            <a:schemeClr val="phClr">
              <a:tint val="94000"/>
              <a:satMod val="103000"/>
              <a:lumMod val="102000"/>
            </a:schemeClr>
          </a:gs>
          <a:gs pos="50000">
            <a:schemeClr val="phClr">
              <a:shade val="100000"/>
              <a:satMod val="110000"/>
              <a:lumMod val="100000"/>
            </a:schemeClr>
          </a:gs>
          <a:gs pos="100000">
            <a:schemeClr val="phClr">
              <a:shade val="78000"/>
              <a:satMod val="120000"/>
              <a:lumMod val="99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hade val="98000"/>
              <a:satMod val="150000"/>
              <a:lumMod val="102000"/>
            </a:schemeClr>
          </a:gs>
          <a:gs pos="50000">
            <a:schemeClr val="phClr">
              <a:tint val="98000"/>
              <a:shade val="90000"/>
              <a:satMod val="13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67000"/>
              <a:satMod val="105000"/>
              <a:lumMod val="110000"/>
            </a:schemeClr>
          </a:gs>
          <a:gs pos="50000">
            <a:schemeClr val="phClr">
              <a:tint val="73000"/>
              <a:satMod val="103000"/>
              <a:lumMod val="105000"/>
            </a:schemeClr>
          </a:gs>
          <a:gs pos="100000">
            <a:schemeClr val="phClr">
              <a:tint val="81000"/>
              <a:satMod val="109000"/>
              <a:lumMod val="105000"/>
            </a:schemeClr>
          </a:gs>
        </a:gsLst>
        <a:lin ang="5400000" scaled="0"/>
      </a:gradFill>
      <a:gradFill rotWithShape="1">
        <a:gsLst>
          <a:gs pos="0">
            <a:schemeClr val="phClr">
              <a:tint val="94000"/>
              <a:satMod val="103000"/>
              <a:lumMod val="102000"/>
            </a:schemeClr>
          </a:gs>
          <a:gs pos="50000">
            <a:schemeClr val="phClr">
              <a:shade val="100000"/>
              <a:satMod val="110000"/>
              <a:lumMod val="100000"/>
            </a:schemeClr>
          </a:gs>
          <a:gs pos="100000">
            <a:schemeClr val="phClr">
              <a:shade val="78000"/>
              <a:satMod val="120000"/>
              <a:lumMod val="99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hade val="98000"/>
              <a:satMod val="150000"/>
              <a:lumMod val="102000"/>
            </a:schemeClr>
          </a:gs>
          <a:gs pos="50000">
            <a:schemeClr val="phClr">
              <a:tint val="98000"/>
              <a:shade val="90000"/>
              <a:satMod val="13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2699</TotalTime>
  <Words>724</Words>
  <Application>Microsoft Office PowerPoint</Application>
  <PresentationFormat>Personnalisé</PresentationFormat>
  <Paragraphs>113</Paragraphs>
  <Slides>1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Modèle par défaut</vt:lpstr>
      <vt:lpstr>SigmaPlot 11.0 Graph</vt:lpstr>
      <vt:lpstr>Are biosurfactant and chelating agent mixtures good additives for electro-kinetic remediation of multi-contaminated sediments?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田悦</dc:creator>
  <cp:lastModifiedBy>FLORENCE KOLTALO (Personnel)</cp:lastModifiedBy>
  <cp:revision>207</cp:revision>
  <cp:lastPrinted>1601-01-01T00:00:00Z</cp:lastPrinted>
  <dcterms:created xsi:type="dcterms:W3CDTF">1601-01-01T00:00:00Z</dcterms:created>
  <dcterms:modified xsi:type="dcterms:W3CDTF">2015-10-16T14:17:55Z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